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71"/>
  </p:notesMasterIdLst>
  <p:sldIdLst>
    <p:sldId id="256" r:id="rId2"/>
    <p:sldId id="365" r:id="rId3"/>
    <p:sldId id="257" r:id="rId4"/>
    <p:sldId id="258" r:id="rId5"/>
    <p:sldId id="360" r:id="rId6"/>
    <p:sldId id="260" r:id="rId7"/>
    <p:sldId id="259" r:id="rId8"/>
    <p:sldId id="361" r:id="rId9"/>
    <p:sldId id="362" r:id="rId10"/>
    <p:sldId id="364" r:id="rId11"/>
    <p:sldId id="262" r:id="rId12"/>
    <p:sldId id="264" r:id="rId13"/>
    <p:sldId id="267" r:id="rId14"/>
    <p:sldId id="268" r:id="rId15"/>
    <p:sldId id="269" r:id="rId16"/>
    <p:sldId id="274" r:id="rId17"/>
    <p:sldId id="275" r:id="rId18"/>
    <p:sldId id="266" r:id="rId19"/>
    <p:sldId id="26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8" r:id="rId30"/>
    <p:sldId id="289" r:id="rId31"/>
    <p:sldId id="290" r:id="rId32"/>
    <p:sldId id="291" r:id="rId33"/>
    <p:sldId id="366" r:id="rId34"/>
    <p:sldId id="300" r:id="rId35"/>
    <p:sldId id="296" r:id="rId36"/>
    <p:sldId id="297" r:id="rId37"/>
    <p:sldId id="293" r:id="rId38"/>
    <p:sldId id="303" r:id="rId39"/>
    <p:sldId id="304" r:id="rId40"/>
    <p:sldId id="305" r:id="rId41"/>
    <p:sldId id="306" r:id="rId42"/>
    <p:sldId id="307" r:id="rId43"/>
    <p:sldId id="322" r:id="rId44"/>
    <p:sldId id="323" r:id="rId45"/>
    <p:sldId id="324" r:id="rId46"/>
    <p:sldId id="325" r:id="rId47"/>
    <p:sldId id="326" r:id="rId48"/>
    <p:sldId id="329" r:id="rId49"/>
    <p:sldId id="330" r:id="rId50"/>
    <p:sldId id="331" r:id="rId51"/>
    <p:sldId id="332" r:id="rId52"/>
    <p:sldId id="335" r:id="rId53"/>
    <p:sldId id="358" r:id="rId54"/>
    <p:sldId id="337" r:id="rId55"/>
    <p:sldId id="340" r:id="rId56"/>
    <p:sldId id="338" r:id="rId57"/>
    <p:sldId id="339" r:id="rId58"/>
    <p:sldId id="341" r:id="rId59"/>
    <p:sldId id="342" r:id="rId60"/>
    <p:sldId id="343" r:id="rId61"/>
    <p:sldId id="344" r:id="rId62"/>
    <p:sldId id="345" r:id="rId63"/>
    <p:sldId id="346" r:id="rId64"/>
    <p:sldId id="347" r:id="rId65"/>
    <p:sldId id="348" r:id="rId66"/>
    <p:sldId id="349" r:id="rId67"/>
    <p:sldId id="350" r:id="rId68"/>
    <p:sldId id="351" r:id="rId69"/>
    <p:sldId id="279" r:id="rId7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5" autoAdjust="0"/>
  </p:normalViewPr>
  <p:slideViewPr>
    <p:cSldViewPr>
      <p:cViewPr>
        <p:scale>
          <a:sx n="75" d="100"/>
          <a:sy n="75" d="100"/>
        </p:scale>
        <p:origin x="-10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F9EED-E93C-4998-A46D-83CDE90DE422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169A6-29EE-4D5E-A439-06ACB6CFAE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013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A75AB3-68EC-428A-8A36-D3F3C2FCFE5F}" type="slidenum">
              <a:rPr lang="sk-SK"/>
              <a:pPr/>
              <a:t>43</a:t>
            </a:fld>
            <a:endParaRPr lang="sk-SK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1" name="Zástupný symbol dátumu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Nadpis, obrázok C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jektu ClipArt 2"/>
          <p:cNvSpPr>
            <a:spLocks noGrp="1"/>
          </p:cNvSpPr>
          <p:nvPr>
            <p:ph type="clipArt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B06CFD59-FA88-4726-B961-4A4BD621A958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obrázka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nadpis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1" name="Zástupný symbol tex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7" name="Zástupný symbol dátumu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uraj.pancik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uinness_World_Record" TargetMode="External"/><Relationship Id="rId7" Type="http://schemas.openxmlformats.org/officeDocument/2006/relationships/hyperlink" Target="http://en.wikipedia.org/wiki/Visual_Basic_.NET" TargetMode="External"/><Relationship Id="rId2" Type="http://schemas.openxmlformats.org/officeDocument/2006/relationships/hyperlink" Target="http://en.wikipedia.org/wiki/Kinect_Adventur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C_Sharp_(programming_language)" TargetMode="External"/><Relationship Id="rId5" Type="http://schemas.openxmlformats.org/officeDocument/2006/relationships/hyperlink" Target="http://en.wikipedia.org/wiki/C++/CLI" TargetMode="External"/><Relationship Id="rId4" Type="http://schemas.openxmlformats.org/officeDocument/2006/relationships/hyperlink" Target="http://en.wikipedia.org/wiki/SDK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ua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zaznam-xvid.avi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plomovka.sme.sk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rpancik.sk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Inteligentné</a:t>
            </a:r>
            <a:r>
              <a:rPr lang="en-US" dirty="0" smtClean="0"/>
              <a:t> </a:t>
            </a:r>
            <a:r>
              <a:rPr lang="en-US" dirty="0" err="1" smtClean="0"/>
              <a:t>snímacie</a:t>
            </a:r>
            <a:r>
              <a:rPr lang="en-US" dirty="0" smtClean="0"/>
              <a:t> </a:t>
            </a:r>
            <a:r>
              <a:rPr lang="en-US" dirty="0" err="1" smtClean="0"/>
              <a:t>systémy</a:t>
            </a:r>
            <a:r>
              <a:rPr lang="en-US" dirty="0" smtClean="0"/>
              <a:t> </a:t>
            </a:r>
            <a:r>
              <a:rPr lang="sk-SK" dirty="0" smtClean="0"/>
              <a:t>– história, prax a perspektívy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20227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Doc. </a:t>
            </a:r>
            <a:r>
              <a:rPr lang="en-US" dirty="0" err="1" smtClean="0"/>
              <a:t>RNDr</a:t>
            </a:r>
            <a:r>
              <a:rPr lang="en-US" dirty="0" smtClean="0"/>
              <a:t>. </a:t>
            </a:r>
            <a:r>
              <a:rPr lang="en-US" dirty="0" err="1" smtClean="0"/>
              <a:t>Juraj</a:t>
            </a:r>
            <a:r>
              <a:rPr lang="en-US" dirty="0" smtClean="0"/>
              <a:t> </a:t>
            </a:r>
            <a:r>
              <a:rPr lang="en-US" dirty="0" err="1" smtClean="0"/>
              <a:t>Pančík</a:t>
            </a:r>
            <a:r>
              <a:rPr lang="en-US" dirty="0" smtClean="0"/>
              <a:t>, Ph.D. </a:t>
            </a:r>
            <a:endParaRPr lang="sk-SK" dirty="0" smtClean="0"/>
          </a:p>
          <a:p>
            <a:r>
              <a:rPr lang="en-US" i="1" dirty="0" err="1" smtClean="0"/>
              <a:t>Bankovní</a:t>
            </a:r>
            <a:r>
              <a:rPr lang="en-US" i="1" dirty="0" smtClean="0"/>
              <a:t> </a:t>
            </a:r>
            <a:r>
              <a:rPr lang="en-US" i="1" dirty="0" err="1" smtClean="0"/>
              <a:t>institut</a:t>
            </a:r>
            <a:r>
              <a:rPr lang="en-US" i="1" dirty="0" smtClean="0"/>
              <a:t> </a:t>
            </a:r>
            <a:r>
              <a:rPr lang="en-US" i="1" dirty="0" err="1" smtClean="0"/>
              <a:t>vysoká</a:t>
            </a:r>
            <a:r>
              <a:rPr lang="en-US" i="1" dirty="0" smtClean="0"/>
              <a:t> </a:t>
            </a:r>
            <a:r>
              <a:rPr lang="en-US" i="1" dirty="0" err="1" smtClean="0"/>
              <a:t>škola</a:t>
            </a:r>
            <a:r>
              <a:rPr lang="en-US" i="1" dirty="0" smtClean="0"/>
              <a:t>, </a:t>
            </a:r>
            <a:r>
              <a:rPr lang="en-US" i="1" dirty="0" err="1" smtClean="0"/>
              <a:t>a.s</a:t>
            </a:r>
            <a:r>
              <a:rPr lang="en-US" i="1" dirty="0" smtClean="0"/>
              <a:t>. </a:t>
            </a:r>
            <a:r>
              <a:rPr lang="en-US" i="1" dirty="0" err="1" smtClean="0"/>
              <a:t>Praha</a:t>
            </a:r>
            <a:endParaRPr lang="sk-SK" dirty="0" smtClean="0"/>
          </a:p>
          <a:p>
            <a:r>
              <a:rPr lang="en-US" i="1" dirty="0" smtClean="0"/>
              <a:t> </a:t>
            </a:r>
            <a:r>
              <a:rPr lang="en-US" i="1" dirty="0" err="1" smtClean="0"/>
              <a:t>organizačná</a:t>
            </a:r>
            <a:r>
              <a:rPr lang="en-US" i="1" dirty="0" smtClean="0"/>
              <a:t> </a:t>
            </a:r>
            <a:r>
              <a:rPr lang="en-US" i="1" dirty="0" err="1" smtClean="0"/>
              <a:t>zložka</a:t>
            </a:r>
            <a:r>
              <a:rPr lang="en-US" i="1" dirty="0" smtClean="0"/>
              <a:t> </a:t>
            </a:r>
            <a:r>
              <a:rPr lang="en-US" i="1" dirty="0" err="1" smtClean="0"/>
              <a:t>Banská</a:t>
            </a:r>
            <a:r>
              <a:rPr lang="en-US" i="1" dirty="0" smtClean="0"/>
              <a:t> </a:t>
            </a:r>
            <a:r>
              <a:rPr lang="en-US" i="1" dirty="0" err="1" smtClean="0"/>
              <a:t>Bystrica</a:t>
            </a:r>
            <a:endParaRPr lang="sk-SK" i="1" dirty="0" smtClean="0"/>
          </a:p>
          <a:p>
            <a:r>
              <a:rPr lang="sk-SK" i="1" dirty="0" smtClean="0">
                <a:hlinkClick r:id="rId2"/>
              </a:rPr>
              <a:t>juraj.pancik@gmail.com</a:t>
            </a:r>
            <a:endParaRPr lang="sk-SK" i="1" dirty="0" smtClean="0"/>
          </a:p>
          <a:p>
            <a:endParaRPr lang="sk-SK" i="1" dirty="0" smtClean="0"/>
          </a:p>
          <a:p>
            <a:r>
              <a:rPr lang="en-US" i="1" dirty="0" smtClean="0"/>
              <a:t>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b="1" dirty="0" smtClean="0"/>
              <a:t>Predaj od nov. 2010 : </a:t>
            </a:r>
          </a:p>
          <a:p>
            <a:pPr lvl="1"/>
            <a:r>
              <a:rPr lang="en-US" dirty="0" err="1" smtClean="0"/>
              <a:t>Kinect</a:t>
            </a:r>
            <a:r>
              <a:rPr lang="en-US" dirty="0" smtClean="0"/>
              <a:t> was launched in North America on November 4, 2010,</a:t>
            </a:r>
            <a:r>
              <a:rPr lang="en-US" baseline="30000" dirty="0" smtClean="0">
                <a:hlinkClick r:id="" action="ppaction://hlinkfile"/>
              </a:rPr>
              <a:t>[3]</a:t>
            </a:r>
            <a:r>
              <a:rPr lang="en-US" dirty="0" smtClean="0"/>
              <a:t> in Europe on November 10, 2010,</a:t>
            </a:r>
            <a:r>
              <a:rPr lang="en-US" baseline="30000" dirty="0" smtClean="0">
                <a:hlinkClick r:id="" action="ppaction://hlinkfile"/>
              </a:rPr>
              <a:t>[4]</a:t>
            </a:r>
            <a:r>
              <a:rPr lang="en-US" dirty="0" smtClean="0"/>
              <a:t> in Australia, New Zealand and Singapore on November 18, 2010,</a:t>
            </a:r>
            <a:r>
              <a:rPr lang="en-US" baseline="30000" dirty="0" smtClean="0">
                <a:hlinkClick r:id="" action="ppaction://hlinkfile"/>
              </a:rPr>
              <a:t>[6][12][13]</a:t>
            </a:r>
            <a:r>
              <a:rPr lang="en-US" dirty="0" smtClean="0"/>
              <a:t> and in Japan on November 20, 2010.</a:t>
            </a:r>
            <a:r>
              <a:rPr lang="en-US" baseline="30000" dirty="0" smtClean="0">
                <a:hlinkClick r:id="" action="ppaction://hlinkfile"/>
              </a:rPr>
              <a:t>[14]</a:t>
            </a:r>
            <a:r>
              <a:rPr lang="en-US" dirty="0" smtClean="0"/>
              <a:t> Purchase options for the sensor peripheral include a bundle with the game </a:t>
            </a:r>
            <a:r>
              <a:rPr lang="en-US" i="1" dirty="0" err="1" smtClean="0">
                <a:hlinkClick r:id="rId2" action="ppaction://hlinkfile" tooltip="Kinect Adventures"/>
              </a:rPr>
              <a:t>Kinect</a:t>
            </a:r>
            <a:r>
              <a:rPr lang="en-US" i="1" dirty="0" smtClean="0">
                <a:hlinkClick r:id="rId2" action="ppaction://hlinkfile" tooltip="Kinect Adventures"/>
              </a:rPr>
              <a:t> Adventures</a:t>
            </a:r>
            <a:r>
              <a:rPr lang="en-US" dirty="0" smtClean="0"/>
              <a:t> and console bundles with either a 4 GB</a:t>
            </a:r>
            <a:r>
              <a:rPr lang="en-US" baseline="30000" dirty="0" smtClean="0">
                <a:hlinkClick r:id="" action="ppaction://hlinkfile"/>
              </a:rPr>
              <a:t>[15][16][17]</a:t>
            </a:r>
            <a:r>
              <a:rPr lang="en-US" dirty="0" smtClean="0"/>
              <a:t> or 250 GB</a:t>
            </a:r>
            <a:r>
              <a:rPr lang="en-US" baseline="30000" dirty="0" smtClean="0">
                <a:hlinkClick r:id="" action="ppaction://hlinkfile"/>
              </a:rPr>
              <a:t>[18]</a:t>
            </a:r>
            <a:r>
              <a:rPr lang="en-US" dirty="0" smtClean="0"/>
              <a:t> Xbox 360 console and </a:t>
            </a:r>
            <a:r>
              <a:rPr lang="en-US" i="1" dirty="0" err="1" smtClean="0"/>
              <a:t>Kinect</a:t>
            </a:r>
            <a:r>
              <a:rPr lang="en-US" i="1" dirty="0" smtClean="0"/>
              <a:t> Adventures</a:t>
            </a:r>
            <a:r>
              <a:rPr lang="en-US" dirty="0" smtClean="0"/>
              <a:t>.</a:t>
            </a:r>
            <a:r>
              <a:rPr lang="en-US" baseline="30000" dirty="0" smtClean="0">
                <a:hlinkClick r:id="" action="ppaction://hlinkfile"/>
              </a:rPr>
              <a:t>[15][16][17][18]</a:t>
            </a:r>
            <a:endParaRPr lang="en-US" dirty="0" smtClean="0"/>
          </a:p>
          <a:p>
            <a:r>
              <a:rPr lang="sk-SK" b="1" dirty="0" smtClean="0"/>
              <a:t>Guinessov rekord v predajnosti: </a:t>
            </a:r>
          </a:p>
          <a:p>
            <a:pPr lvl="1"/>
            <a:r>
              <a:rPr lang="en-US" dirty="0" smtClean="0"/>
              <a:t>After selling a total of 8 million units in its first 60 days, the </a:t>
            </a:r>
            <a:r>
              <a:rPr lang="en-US" dirty="0" err="1" smtClean="0"/>
              <a:t>Kinect</a:t>
            </a:r>
            <a:r>
              <a:rPr lang="en-US" dirty="0" smtClean="0"/>
              <a:t> holds the </a:t>
            </a:r>
            <a:r>
              <a:rPr lang="en-US" dirty="0" smtClean="0">
                <a:hlinkClick r:id="rId3" action="ppaction://hlinkfile" tooltip="Guinness World Record"/>
              </a:rPr>
              <a:t>Guinness World Record</a:t>
            </a:r>
            <a:r>
              <a:rPr lang="en-US" dirty="0" smtClean="0"/>
              <a:t> of being </a:t>
            </a:r>
            <a:r>
              <a:rPr lang="en-US" b="1" dirty="0" smtClean="0">
                <a:solidFill>
                  <a:srgbClr val="FF0000"/>
                </a:solidFill>
              </a:rPr>
              <a:t>the "fastest selling consumer electronics device</a:t>
            </a:r>
            <a:r>
              <a:rPr lang="en-US" dirty="0" smtClean="0"/>
              <a:t>".</a:t>
            </a:r>
            <a:r>
              <a:rPr lang="en-US" baseline="30000" dirty="0" smtClean="0">
                <a:hlinkClick r:id="" action="ppaction://hlinkfile"/>
              </a:rPr>
              <a:t>[19][20][21]</a:t>
            </a:r>
            <a:r>
              <a:rPr lang="en-US" dirty="0" smtClean="0"/>
              <a:t> 18 million units of the </a:t>
            </a:r>
            <a:r>
              <a:rPr lang="en-US" dirty="0" err="1" smtClean="0"/>
              <a:t>Kinect</a:t>
            </a:r>
            <a:r>
              <a:rPr lang="en-US" dirty="0" smtClean="0"/>
              <a:t> sensor had been shipped as of January 2012.</a:t>
            </a:r>
            <a:r>
              <a:rPr lang="en-US" baseline="30000" dirty="0" smtClean="0">
                <a:hlinkClick r:id="" action="ppaction://hlinkfile"/>
              </a:rPr>
              <a:t>[1]</a:t>
            </a:r>
            <a:endParaRPr lang="en-US" dirty="0" smtClean="0"/>
          </a:p>
          <a:p>
            <a:r>
              <a:rPr lang="sk-SK" b="1" dirty="0" smtClean="0"/>
              <a:t>Možnosť vytvárať vlastné </a:t>
            </a:r>
            <a:r>
              <a:rPr lang="sk-SK" sz="4000" b="1" dirty="0" smtClean="0"/>
              <a:t>(amatérske)</a:t>
            </a:r>
            <a:r>
              <a:rPr lang="sk-SK" b="1" dirty="0" smtClean="0"/>
              <a:t>aplikácie : </a:t>
            </a:r>
          </a:p>
          <a:p>
            <a:pPr lvl="1"/>
            <a:r>
              <a:rPr lang="en-US" dirty="0" smtClean="0"/>
              <a:t>Microsoft released </a:t>
            </a:r>
            <a:r>
              <a:rPr lang="en-US" dirty="0" err="1" smtClean="0"/>
              <a:t>Kinect</a:t>
            </a:r>
            <a:r>
              <a:rPr lang="en-US" dirty="0" smtClean="0"/>
              <a:t> </a:t>
            </a:r>
            <a:r>
              <a:rPr lang="en-US" dirty="0" smtClean="0">
                <a:hlinkClick r:id="rId4" action="ppaction://hlinkfile" tooltip="SDK"/>
              </a:rPr>
              <a:t>software development kit</a:t>
            </a:r>
            <a:r>
              <a:rPr lang="en-US" dirty="0" smtClean="0"/>
              <a:t> for Windows 7 on June 16, 2011.</a:t>
            </a:r>
            <a:r>
              <a:rPr lang="en-US" baseline="30000" dirty="0" smtClean="0">
                <a:hlinkClick r:id="" action="ppaction://hlinkfile"/>
              </a:rPr>
              <a:t>[22][23][24]</a:t>
            </a:r>
            <a:r>
              <a:rPr lang="en-US" dirty="0" smtClean="0"/>
              <a:t> This SDK will allow developers to write </a:t>
            </a:r>
            <a:r>
              <a:rPr lang="en-US" dirty="0" err="1" smtClean="0"/>
              <a:t>Kinecting</a:t>
            </a:r>
            <a:r>
              <a:rPr lang="en-US" dirty="0" smtClean="0"/>
              <a:t> apps in </a:t>
            </a:r>
            <a:r>
              <a:rPr lang="en-US" dirty="0" smtClean="0">
                <a:hlinkClick r:id="rId5" action="ppaction://hlinkfile" tooltip="C++/CLI"/>
              </a:rPr>
              <a:t>C++/CLI</a:t>
            </a:r>
            <a:r>
              <a:rPr lang="en-US" dirty="0" smtClean="0"/>
              <a:t>, </a:t>
            </a:r>
            <a:r>
              <a:rPr lang="en-US" dirty="0" smtClean="0">
                <a:hlinkClick r:id="rId6" action="ppaction://hlinkfile" tooltip="C Sharp (programming language)"/>
              </a:rPr>
              <a:t>C#</a:t>
            </a:r>
            <a:r>
              <a:rPr lang="en-US" dirty="0" smtClean="0"/>
              <a:t>, or </a:t>
            </a:r>
            <a:r>
              <a:rPr lang="en-US" dirty="0" smtClean="0">
                <a:hlinkClick r:id="rId7" action="ppaction://hlinkfile" tooltip="Visual Basic .NET"/>
              </a:rPr>
              <a:t>Visual Basic .NET</a:t>
            </a:r>
            <a:r>
              <a:rPr lang="en-US" dirty="0" smtClean="0"/>
              <a:t>.</a:t>
            </a:r>
            <a:r>
              <a:rPr lang="en-US" baseline="30000" dirty="0" smtClean="0">
                <a:hlinkClick r:id="" action="ppaction://hlinkfile"/>
              </a:rPr>
              <a:t>[25][26]</a:t>
            </a:r>
            <a:endParaRPr lang="en-US" dirty="0" smtClean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400" dirty="0"/>
              <a:t>Príklad </a:t>
            </a:r>
            <a:r>
              <a:rPr lang="en-US" sz="2400" dirty="0" err="1"/>
              <a:t>inteligentn</a:t>
            </a:r>
            <a:r>
              <a:rPr lang="sk-SK" sz="2400" dirty="0"/>
              <a:t>ého snímacieho systému – KINECT od Microsoftu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27. 4. 2012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doc. Pančík embedded systémy</a:t>
            </a:r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5423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2819400" y="152400"/>
            <a:ext cx="5638800" cy="4038600"/>
          </a:xfrm>
        </p:spPr>
        <p:txBody>
          <a:bodyPr/>
          <a:lstStyle/>
          <a:p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/>
              <a:t>Projekt MPO kód FD-K3/099 </a:t>
            </a:r>
            <a:br>
              <a:rPr lang="sk-SK" sz="2800" dirty="0"/>
            </a:br>
            <a:r>
              <a:rPr lang="sk-SK" sz="2800" dirty="0" smtClean="0"/>
              <a:t>INTELIGENTNÝ DIAĽKOMER DMER </a:t>
            </a:r>
            <a:r>
              <a:rPr lang="sk-SK" sz="2000" dirty="0" smtClean="0"/>
              <a:t>Časť </a:t>
            </a:r>
            <a:r>
              <a:rPr lang="sk-SK" sz="2000" dirty="0"/>
              <a:t>: „Elektronika pasívneho optoelektronického systému</a:t>
            </a:r>
            <a:r>
              <a:rPr lang="sk-SK" sz="2000" dirty="0" smtClean="0"/>
              <a:t>“</a:t>
            </a:r>
            <a:br>
              <a:rPr lang="sk-SK" sz="2000" dirty="0" smtClean="0"/>
            </a:br>
            <a:r>
              <a:rPr lang="sk-SK" sz="2000" dirty="0" smtClean="0"/>
              <a:t>rok 2004-2006</a:t>
            </a:r>
            <a:r>
              <a:rPr lang="sk-SK" sz="3200" dirty="0" smtClean="0"/>
              <a:t> </a:t>
            </a: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/>
              <a:t/>
            </a:r>
            <a:br>
              <a:rPr lang="sk-SK" sz="2800" dirty="0"/>
            </a:br>
            <a:endParaRPr lang="sk-SK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886200"/>
            <a:ext cx="4013200" cy="18224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sk-SK" sz="1600" b="1" dirty="0" smtClean="0"/>
              <a:t> </a:t>
            </a:r>
            <a:endParaRPr lang="sk-SK" sz="1600" b="1" dirty="0"/>
          </a:p>
          <a:p>
            <a:pPr>
              <a:lnSpc>
                <a:spcPct val="80000"/>
              </a:lnSpc>
            </a:pPr>
            <a:endParaRPr lang="sk-SK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B4C2D-A0A6-4F58-B484-DA9674E669FD}" type="slidenum">
              <a:rPr lang="sk-SK"/>
              <a:pPr/>
              <a:t>12</a:t>
            </a:fld>
            <a:endParaRPr lang="sk-SK"/>
          </a:p>
        </p:txBody>
      </p:sp>
      <p:sp>
        <p:nvSpPr>
          <p:cNvPr id="4301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CIEĽ PROJEKTU DMER</a:t>
            </a:r>
            <a:endParaRPr lang="cs-CZ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Cieľom projektu bolo vyvinúť inteligentný diaľkomer na základe klasického „delostreleckého diaľkomeru“ s využitím  inteligentného snímacieho systému</a:t>
            </a:r>
          </a:p>
          <a:p>
            <a:r>
              <a:rPr lang="sk-SK" dirty="0" smtClean="0"/>
              <a:t>Laserové diaľkomery sú aktívne a nepresné (na projekte sa podi</a:t>
            </a:r>
            <a:r>
              <a:rPr lang="en-US" dirty="0" smtClean="0"/>
              <a:t>e</a:t>
            </a:r>
            <a:r>
              <a:rPr lang="sk-SK" dirty="0" smtClean="0"/>
              <a:t>ľala aj Univerzita obrany Brno)</a:t>
            </a:r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5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  <p:sp>
        <p:nvSpPr>
          <p:cNvPr id="6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11A9-C45A-4DD4-8F1D-E1ACFC1C18D4}" type="slidenum">
              <a:rPr lang="sk-SK"/>
              <a:pPr/>
              <a:t>13</a:t>
            </a:fld>
            <a:endParaRPr lang="sk-SK"/>
          </a:p>
        </p:txBody>
      </p:sp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924800" cy="609600"/>
          </a:xfrm>
        </p:spPr>
        <p:txBody>
          <a:bodyPr>
            <a:normAutofit fontScale="90000"/>
          </a:bodyPr>
          <a:lstStyle/>
          <a:p>
            <a:r>
              <a:rPr lang="sk-SK" dirty="0"/>
              <a:t> </a:t>
            </a:r>
            <a:r>
              <a:rPr lang="sk-SK" sz="2400" dirty="0"/>
              <a:t>Pasívny optoelektronický systém – celková zostava</a:t>
            </a:r>
            <a:r>
              <a:rPr lang="sk-SK" sz="2000" dirty="0"/>
              <a:t> (miniaturizácia pri súčasne nízkom príkone a hmotnosti)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990600"/>
            <a:ext cx="8458199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3696-1EFA-43FB-8BB4-3A10415D9101}" type="slidenum">
              <a:rPr lang="sk-SK"/>
              <a:pPr/>
              <a:t>14</a:t>
            </a:fld>
            <a:endParaRPr lang="sk-SK"/>
          </a:p>
        </p:txBody>
      </p:sp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924800" cy="1143000"/>
          </a:xfrm>
        </p:spPr>
        <p:txBody>
          <a:bodyPr/>
          <a:lstStyle/>
          <a:p>
            <a:r>
              <a:rPr lang="sk-SK" sz="2400" dirty="0"/>
              <a:t>Pasívny optoelektronický systém – Elektronika návrh v programe CAD a realizácia</a:t>
            </a:r>
            <a:r>
              <a:rPr lang="en-US" sz="2400" dirty="0"/>
              <a:t/>
            </a:r>
            <a:br>
              <a:rPr lang="en-US" sz="2400" dirty="0"/>
            </a:br>
            <a:endParaRPr lang="sk-SK" sz="2400" dirty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43000"/>
            <a:ext cx="4953000" cy="5029200"/>
          </a:xfrm>
        </p:spPr>
      </p:pic>
      <p:pic>
        <p:nvPicPr>
          <p:cNvPr id="23556" name="Picture 4" descr="Elektronika dialkomeru_50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35962"/>
            <a:ext cx="3989388" cy="553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5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  <p:sp>
        <p:nvSpPr>
          <p:cNvPr id="6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DAFC-E0DF-46EC-983E-E00F3F511E02}" type="slidenum">
              <a:rPr lang="sk-SK"/>
              <a:pPr/>
              <a:t>15</a:t>
            </a:fld>
            <a:endParaRPr lang="sk-SK"/>
          </a:p>
        </p:txBody>
      </p:sp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sk-SK" dirty="0"/>
              <a:t/>
            </a:r>
            <a:br>
              <a:rPr lang="sk-SK" dirty="0"/>
            </a:br>
            <a:r>
              <a:rPr lang="sk-SK" sz="2800" dirty="0"/>
              <a:t>Pasívny optoelektronický systém – </a:t>
            </a:r>
            <a:br>
              <a:rPr lang="sk-SK" sz="2800" dirty="0"/>
            </a:br>
            <a:r>
              <a:rPr lang="sk-SK" sz="2800" dirty="0"/>
              <a:t>architektúra elektronickej časti</a:t>
            </a:r>
            <a:r>
              <a:rPr lang="sk-SK" dirty="0"/>
              <a:t> </a:t>
            </a:r>
          </a:p>
        </p:txBody>
      </p:sp>
      <p:graphicFrame>
        <p:nvGraphicFramePr>
          <p:cNvPr id="24579" name="Object 3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228600" y="1447800"/>
          <a:ext cx="8458200" cy="4953000"/>
        </p:xfrm>
        <a:graphic>
          <a:graphicData uri="http://schemas.openxmlformats.org/presentationml/2006/ole">
            <p:oleObj spid="_x0000_s1049" name="Visio" r:id="rId3" imgW="10124759" imgH="6735968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D62D-F7B4-4AB7-8308-A1557D05A098}" type="slidenum">
              <a:rPr lang="sk-SK"/>
              <a:pPr/>
              <a:t>16</a:t>
            </a:fld>
            <a:endParaRPr lang="sk-SK"/>
          </a:p>
        </p:txBody>
      </p:sp>
      <p:sp>
        <p:nvSpPr>
          <p:cNvPr id="39941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sk-SK" sz="2400" dirty="0"/>
              <a:t>Systém KONAVID –</a:t>
            </a:r>
            <a:br>
              <a:rPr lang="sk-SK" sz="2400" dirty="0"/>
            </a:br>
            <a:r>
              <a:rPr lang="sk-SK" sz="2400" dirty="0"/>
              <a:t>vymedzenie záujmovej časti </a:t>
            </a:r>
            <a:r>
              <a:rPr lang="sk-SK" sz="2400" dirty="0" smtClean="0"/>
              <a:t>scény </a:t>
            </a:r>
            <a:r>
              <a:rPr lang="sk-SK" sz="2400" dirty="0" err="1" smtClean="0"/>
              <a:t>dmer-u</a:t>
            </a:r>
            <a:endParaRPr lang="cs-CZ" sz="2400" dirty="0"/>
          </a:p>
        </p:txBody>
      </p:sp>
      <p:graphicFrame>
        <p:nvGraphicFramePr>
          <p:cNvPr id="3994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619250" y="2349500"/>
          <a:ext cx="5832475" cy="3875088"/>
        </p:xfrm>
        <a:graphic>
          <a:graphicData uri="http://schemas.openxmlformats.org/presentationml/2006/ole">
            <p:oleObj spid="_x0000_s2073" name="Visio" r:id="rId3" imgW="5231085" imgH="3960323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DE89-82F0-40E6-B91A-EC93E270225A}" type="slidenum">
              <a:rPr lang="sk-SK"/>
              <a:pPr/>
              <a:t>17</a:t>
            </a:fld>
            <a:endParaRPr lang="sk-SK"/>
          </a:p>
        </p:txBody>
      </p:sp>
      <p:sp>
        <p:nvSpPr>
          <p:cNvPr id="41986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924800" cy="1143000"/>
          </a:xfrm>
        </p:spPr>
        <p:txBody>
          <a:bodyPr/>
          <a:lstStyle/>
          <a:p>
            <a:r>
              <a:rPr lang="sk-SK" sz="2400" dirty="0"/>
              <a:t>Systém KONAVID – </a:t>
            </a:r>
            <a:br>
              <a:rPr lang="sk-SK" sz="2400" dirty="0"/>
            </a:br>
            <a:r>
              <a:rPr lang="sk-SK" sz="2400" dirty="0"/>
              <a:t>pohľad na </a:t>
            </a:r>
            <a:r>
              <a:rPr lang="sk-SK" sz="2400" dirty="0">
                <a:solidFill>
                  <a:srgbClr val="FF0000"/>
                </a:solidFill>
              </a:rPr>
              <a:t>externý TV monitor</a:t>
            </a:r>
            <a:r>
              <a:rPr lang="sk-SK" sz="2400" dirty="0"/>
              <a:t> (funkcia konvertora VGA-TV</a:t>
            </a:r>
            <a:r>
              <a:rPr lang="sk-SK" sz="2400" dirty="0" smtClean="0"/>
              <a:t>) – OS DOS a LINUX</a:t>
            </a:r>
            <a:endParaRPr lang="cs-CZ" sz="2400" dirty="0"/>
          </a:p>
        </p:txBody>
      </p:sp>
      <p:sp>
        <p:nvSpPr>
          <p:cNvPr id="7" name="BlokTextu 6"/>
          <p:cNvSpPr txBox="1"/>
          <p:nvPr/>
        </p:nvSpPr>
        <p:spPr>
          <a:xfrm>
            <a:off x="1447800" y="2971800"/>
            <a:ext cx="4774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Obrazok</a:t>
            </a:r>
            <a:r>
              <a:rPr lang="sk-SK" dirty="0" smtClean="0"/>
              <a:t> chyba </a:t>
            </a:r>
            <a:r>
              <a:rPr lang="sk-SK" dirty="0" err="1" smtClean="0"/>
              <a:t>kvoli</a:t>
            </a:r>
            <a:r>
              <a:rPr lang="sk-SK" dirty="0" smtClean="0"/>
              <a:t> </a:t>
            </a:r>
            <a:r>
              <a:rPr lang="sk-SK" dirty="0" err="1" smtClean="0"/>
              <a:t>velkosti</a:t>
            </a:r>
            <a:r>
              <a:rPr lang="sk-SK" dirty="0" smtClean="0"/>
              <a:t> </a:t>
            </a:r>
            <a:r>
              <a:rPr lang="sk-SK" dirty="0" err="1" smtClean="0"/>
              <a:t>celeho</a:t>
            </a:r>
            <a:r>
              <a:rPr lang="sk-SK" dirty="0" smtClean="0"/>
              <a:t> </a:t>
            </a:r>
            <a:r>
              <a:rPr lang="sk-SK" dirty="0" err="1" smtClean="0"/>
              <a:t>suboru</a:t>
            </a:r>
            <a:r>
              <a:rPr lang="sk-SK" dirty="0" smtClean="0"/>
              <a:t> 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DC84-68B1-4528-9687-6D258C99C7D2}" type="slidenum">
              <a:rPr lang="sk-SK"/>
              <a:pPr/>
              <a:t>18</a:t>
            </a:fld>
            <a:endParaRPr lang="sk-SK"/>
          </a:p>
        </p:txBody>
      </p:sp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/>
              <a:t>Ciele riešenia </a:t>
            </a:r>
            <a:r>
              <a:rPr lang="sk-SK" sz="3200"/>
              <a:t>elektroniky pasívneho optoelektronického systému</a:t>
            </a:r>
            <a:endParaRPr lang="cs-CZ" sz="32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478713" cy="3514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k-SK" sz="1800"/>
              <a:t>Optoelektronický systém analyzuje parametre objektov </a:t>
            </a:r>
            <a:r>
              <a:rPr lang="en-US" sz="1800"/>
              <a:t>nach</a:t>
            </a:r>
            <a:r>
              <a:rPr lang="sk-SK" sz="1800"/>
              <a:t>ádzajúcich sa v zornom poli </a:t>
            </a:r>
            <a:r>
              <a:rPr lang="sk-SK" sz="1800">
                <a:solidFill>
                  <a:srgbClr val="FF0000"/>
                </a:solidFill>
              </a:rPr>
              <a:t>dvoch kamier CCD</a:t>
            </a:r>
            <a:r>
              <a:rPr lang="sk-SK" sz="1800"/>
              <a:t> s vysokým rozlíšením a s rozhraním </a:t>
            </a:r>
            <a:r>
              <a:rPr lang="sk-SK" sz="1800">
                <a:solidFill>
                  <a:srgbClr val="FF0000"/>
                </a:solidFill>
              </a:rPr>
              <a:t>CAMERA LINK</a:t>
            </a:r>
          </a:p>
          <a:p>
            <a:pPr>
              <a:lnSpc>
                <a:spcPct val="80000"/>
              </a:lnSpc>
            </a:pPr>
            <a:r>
              <a:rPr lang="sk-SK" sz="1800"/>
              <a:t>Architektúra elektroniky je postavená na báze „</a:t>
            </a:r>
            <a:r>
              <a:rPr lang="sk-SK" sz="1800">
                <a:solidFill>
                  <a:srgbClr val="FF0000"/>
                </a:solidFill>
              </a:rPr>
              <a:t>embedded“ priemyselného PC104</a:t>
            </a:r>
            <a:r>
              <a:rPr lang="sk-SK" sz="1800"/>
              <a:t> a na </a:t>
            </a:r>
            <a:r>
              <a:rPr lang="sk-SK" sz="1800">
                <a:solidFill>
                  <a:srgbClr val="FF0000"/>
                </a:solidFill>
              </a:rPr>
              <a:t>32 bitovom floating point DSP</a:t>
            </a:r>
            <a:r>
              <a:rPr lang="sk-SK" sz="1800"/>
              <a:t> </a:t>
            </a:r>
          </a:p>
          <a:p>
            <a:pPr>
              <a:lnSpc>
                <a:spcPct val="80000"/>
              </a:lnSpc>
            </a:pPr>
            <a:r>
              <a:rPr lang="sk-SK" sz="1800"/>
              <a:t>Architektúra zariadenia využíva na tento účel špeciálne vyvinuté „</a:t>
            </a:r>
            <a:r>
              <a:rPr lang="sk-SK" sz="1800">
                <a:solidFill>
                  <a:srgbClr val="FF0000"/>
                </a:solidFill>
              </a:rPr>
              <a:t>frame grabre“</a:t>
            </a:r>
            <a:r>
              <a:rPr lang="sk-SK" sz="1800"/>
              <a:t> </a:t>
            </a:r>
          </a:p>
          <a:p>
            <a:pPr>
              <a:lnSpc>
                <a:spcPct val="80000"/>
              </a:lnSpc>
            </a:pPr>
            <a:r>
              <a:rPr lang="sk-SK" sz="1800"/>
              <a:t>Systém elektroniky využíva </a:t>
            </a:r>
            <a:r>
              <a:rPr lang="sk-SK" sz="1800">
                <a:solidFill>
                  <a:srgbClr val="FF0000"/>
                </a:solidFill>
              </a:rPr>
              <a:t>prístrojovú zbernicou I2C</a:t>
            </a:r>
            <a:r>
              <a:rPr lang="sk-SK" sz="1800"/>
              <a:t>,</a:t>
            </a:r>
          </a:p>
          <a:p>
            <a:pPr>
              <a:lnSpc>
                <a:spcPct val="80000"/>
              </a:lnSpc>
            </a:pPr>
            <a:r>
              <a:rPr lang="sk-SK" sz="1800"/>
              <a:t>Je tu možnosť vlastného vývoja </a:t>
            </a:r>
            <a:r>
              <a:rPr lang="sk-SK" sz="1800">
                <a:solidFill>
                  <a:srgbClr val="FF0000"/>
                </a:solidFill>
              </a:rPr>
              <a:t>špecializovaných algoritmov</a:t>
            </a:r>
            <a:r>
              <a:rPr lang="sk-SK" sz="1800"/>
              <a:t> na spracovanie obrazu pre DSP </a:t>
            </a:r>
          </a:p>
          <a:p>
            <a:pPr>
              <a:lnSpc>
                <a:spcPct val="80000"/>
              </a:lnSpc>
            </a:pPr>
            <a:r>
              <a:rPr lang="sk-SK" sz="1800"/>
              <a:t>Bol nutný vývoj kompletu </a:t>
            </a:r>
            <a:r>
              <a:rPr lang="sk-SK" sz="1800">
                <a:solidFill>
                  <a:srgbClr val="FF0000"/>
                </a:solidFill>
              </a:rPr>
              <a:t>zdrojovej časti</a:t>
            </a:r>
          </a:p>
          <a:p>
            <a:pPr>
              <a:lnSpc>
                <a:spcPct val="80000"/>
              </a:lnSpc>
            </a:pPr>
            <a:r>
              <a:rPr lang="sk-SK" sz="1800"/>
              <a:t>Dôraz je kladený na minimalizáciu príkonu</a:t>
            </a:r>
            <a:r>
              <a:rPr lang="en-US" sz="1800"/>
              <a:t>(</a:t>
            </a:r>
            <a:r>
              <a:rPr lang="en-US" sz="1800">
                <a:solidFill>
                  <a:srgbClr val="FF0000"/>
                </a:solidFill>
              </a:rPr>
              <a:t>50W</a:t>
            </a:r>
            <a:r>
              <a:rPr lang="en-US" sz="1800"/>
              <a:t>)</a:t>
            </a:r>
            <a:endParaRPr lang="cs-CZ" sz="1800"/>
          </a:p>
          <a:p>
            <a:pPr>
              <a:lnSpc>
                <a:spcPct val="80000"/>
              </a:lnSpc>
            </a:pPr>
            <a:r>
              <a:rPr lang="sk-SK" sz="1800"/>
              <a:t>, akumulátorové napájanie, hmotnosť, rozmery</a:t>
            </a:r>
            <a:endParaRPr lang="cs-CZ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28FE-91F5-4E00-ABA5-7F29308198F9}" type="slidenum">
              <a:rPr lang="sk-SK"/>
              <a:pPr/>
              <a:t>19</a:t>
            </a:fld>
            <a:endParaRPr lang="sk-SK"/>
          </a:p>
        </p:txBody>
      </p:sp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/>
              <a:t>Požiadavky na elektroniku zariadenia – </a:t>
            </a:r>
            <a:r>
              <a:rPr lang="sk-SK" sz="3200" dirty="0" smtClean="0"/>
              <a:t>výber </a:t>
            </a:r>
            <a:r>
              <a:rPr lang="sk-SK" sz="3200" dirty="0"/>
              <a:t>z nich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sz="2400" dirty="0"/>
              <a:t>Do maximálnej miery je využitá možnosti </a:t>
            </a:r>
            <a:r>
              <a:rPr lang="sk-SK" sz="2400" dirty="0">
                <a:solidFill>
                  <a:srgbClr val="FF0000"/>
                </a:solidFill>
              </a:rPr>
              <a:t>redukcie potrebných prác</a:t>
            </a:r>
            <a:r>
              <a:rPr lang="sk-SK" sz="2400" dirty="0"/>
              <a:t> využitím štandardizovaných HW a SW modulov</a:t>
            </a:r>
          </a:p>
          <a:p>
            <a:pPr>
              <a:lnSpc>
                <a:spcPct val="90000"/>
              </a:lnSpc>
            </a:pPr>
            <a:r>
              <a:rPr lang="sk-SK" sz="2400" dirty="0">
                <a:solidFill>
                  <a:srgbClr val="FF0000"/>
                </a:solidFill>
              </a:rPr>
              <a:t>Architektúra systému :</a:t>
            </a:r>
            <a:r>
              <a:rPr lang="sk-SK" sz="2400" dirty="0"/>
              <a:t> je použité vstavané (vnorené) PC a je použitý </a:t>
            </a:r>
            <a:r>
              <a:rPr lang="sk-SK" sz="2400" dirty="0" err="1"/>
              <a:t>koprocesor</a:t>
            </a:r>
            <a:r>
              <a:rPr lang="sk-SK" sz="2400" dirty="0"/>
              <a:t> na báze DSP</a:t>
            </a:r>
          </a:p>
          <a:p>
            <a:pPr>
              <a:lnSpc>
                <a:spcPct val="90000"/>
              </a:lnSpc>
            </a:pPr>
            <a:r>
              <a:rPr lang="sk-SK" sz="2400" dirty="0">
                <a:solidFill>
                  <a:srgbClr val="FF0000"/>
                </a:solidFill>
              </a:rPr>
              <a:t>Na výpočtový výkon a </a:t>
            </a:r>
            <a:r>
              <a:rPr lang="sk-SK" sz="2400" dirty="0" smtClean="0">
                <a:solidFill>
                  <a:srgbClr val="FF0000"/>
                </a:solidFill>
              </a:rPr>
              <a:t>pamäte </a:t>
            </a:r>
            <a:r>
              <a:rPr lang="sk-SK" sz="2400" dirty="0">
                <a:solidFill>
                  <a:srgbClr val="FF0000"/>
                </a:solidFill>
              </a:rPr>
              <a:t>:</a:t>
            </a:r>
            <a:r>
              <a:rPr lang="sk-SK" sz="2400" dirty="0"/>
              <a:t> spracovávajú sa časti </a:t>
            </a:r>
            <a:r>
              <a:rPr lang="sk-SK" sz="2400" dirty="0" err="1"/>
              <a:t>snímkov</a:t>
            </a:r>
            <a:r>
              <a:rPr lang="sk-SK" sz="2400" dirty="0"/>
              <a:t> vybrané z dvoch </a:t>
            </a:r>
            <a:r>
              <a:rPr lang="sk-SK" sz="2400" dirty="0" err="1"/>
              <a:t>snímkov</a:t>
            </a:r>
            <a:r>
              <a:rPr lang="sk-SK" sz="2400" dirty="0"/>
              <a:t> 1024 x 1024</a:t>
            </a:r>
          </a:p>
          <a:p>
            <a:pPr>
              <a:lnSpc>
                <a:spcPct val="90000"/>
              </a:lnSpc>
            </a:pPr>
            <a:r>
              <a:rPr lang="sk-SK" sz="2400" dirty="0">
                <a:solidFill>
                  <a:srgbClr val="FF0000"/>
                </a:solidFill>
              </a:rPr>
              <a:t>Kombinované napájanie :</a:t>
            </a:r>
            <a:r>
              <a:rPr lang="sk-SK" sz="2400" dirty="0"/>
              <a:t> vnorený systém je súčasťou prenosného kompletu s možnosťou batériového napájania</a:t>
            </a:r>
          </a:p>
          <a:p>
            <a:pPr>
              <a:lnSpc>
                <a:spcPct val="90000"/>
              </a:lnSpc>
            </a:pPr>
            <a:endParaRPr lang="sk-SK" sz="2400" dirty="0"/>
          </a:p>
          <a:p>
            <a:pPr>
              <a:lnSpc>
                <a:spcPct val="90000"/>
              </a:lnSpc>
            </a:pPr>
            <a:endParaRPr lang="sk-SK" sz="2400" dirty="0"/>
          </a:p>
          <a:p>
            <a:pPr>
              <a:lnSpc>
                <a:spcPct val="90000"/>
              </a:lnSpc>
            </a:pPr>
            <a:endParaRPr lang="sk-SK" sz="2400" dirty="0"/>
          </a:p>
          <a:p>
            <a:pPr>
              <a:lnSpc>
                <a:spcPct val="90000"/>
              </a:lnSpc>
            </a:pPr>
            <a:endParaRPr lang="sk-SK" sz="2400" dirty="0"/>
          </a:p>
          <a:p>
            <a:pPr>
              <a:lnSpc>
                <a:spcPct val="90000"/>
              </a:lnSpc>
            </a:pPr>
            <a:endParaRPr lang="sk-SK" sz="2400" dirty="0"/>
          </a:p>
          <a:p>
            <a:pPr>
              <a:lnSpc>
                <a:spcPct val="90000"/>
              </a:lnSpc>
            </a:pP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800" dirty="0"/>
              <a:t>Prezentácia </a:t>
            </a:r>
            <a:r>
              <a:rPr lang="en-US" sz="2800" dirty="0" smtClean="0"/>
              <a:t>je </a:t>
            </a:r>
            <a:r>
              <a:rPr lang="sk-SK" sz="2800" dirty="0" smtClean="0"/>
              <a:t>umiestnená </a:t>
            </a:r>
            <a:r>
              <a:rPr lang="sk-SK" sz="2800" dirty="0"/>
              <a:t>na www </a:t>
            </a:r>
            <a:r>
              <a:rPr lang="sk-SK" sz="2800" dirty="0" smtClean="0"/>
              <a:t>stránk</a:t>
            </a:r>
            <a:r>
              <a:rPr lang="en-US" sz="2800" dirty="0" smtClean="0"/>
              <a:t>e</a:t>
            </a:r>
            <a:r>
              <a:rPr lang="sk-SK" sz="2800" dirty="0" smtClean="0"/>
              <a:t> </a:t>
            </a:r>
            <a:r>
              <a:rPr lang="sk-SK" sz="2800" dirty="0"/>
              <a:t>autora :</a:t>
            </a:r>
          </a:p>
          <a:p>
            <a:pPr marL="0" indent="0">
              <a:buNone/>
            </a:pPr>
            <a:r>
              <a:rPr lang="sk-SK" sz="3200" dirty="0"/>
              <a:t>www.drpancik.sk</a:t>
            </a:r>
            <a:r>
              <a:rPr lang="en-US" sz="3200" dirty="0"/>
              <a:t> </a:t>
            </a:r>
            <a:r>
              <a:rPr lang="en-US" sz="3200" dirty="0" err="1"/>
              <a:t>sekcia</a:t>
            </a:r>
            <a:r>
              <a:rPr lang="en-US" sz="3200" dirty="0"/>
              <a:t> AKTIVITY a PROFIL</a:t>
            </a:r>
            <a:endParaRPr lang="sk-SK" sz="3200" dirty="0"/>
          </a:p>
          <a:p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899224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E12-3A09-40F2-BCEA-D84FBA80C48C}" type="slidenum">
              <a:rPr lang="sk-SK"/>
              <a:pPr/>
              <a:t>20</a:t>
            </a:fld>
            <a:endParaRPr lang="sk-SK"/>
          </a:p>
        </p:txBody>
      </p:sp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924800" cy="1143000"/>
          </a:xfrm>
        </p:spPr>
        <p:txBody>
          <a:bodyPr/>
          <a:lstStyle/>
          <a:p>
            <a:r>
              <a:rPr lang="sk-SK" sz="2800" dirty="0"/>
              <a:t>Vývoj programového vybavenia I</a:t>
            </a:r>
            <a:r>
              <a:rPr lang="sk-SK" sz="2800" dirty="0" smtClean="0"/>
              <a:t>. </a:t>
            </a:r>
            <a:r>
              <a:rPr lang="sk-SK" sz="2800" dirty="0" err="1" smtClean="0"/>
              <a:t>dmer-u</a:t>
            </a:r>
            <a:r>
              <a:rPr lang="sk-SK" sz="2800" dirty="0" smtClean="0"/>
              <a:t> </a:t>
            </a:r>
            <a:r>
              <a:rPr lang="sk-SK" sz="2800" dirty="0"/>
              <a:t/>
            </a:r>
            <a:br>
              <a:rPr lang="sk-SK" sz="2800" dirty="0"/>
            </a:br>
            <a:endParaRPr lang="sk-SK" sz="2800" dirty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04800" y="1219200"/>
            <a:ext cx="7993062" cy="378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sk-SK" b="1" dirty="0"/>
              <a:t>Vývoj softvéru pre vstavané PC :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AutoNum type="arabicPeriod"/>
            </a:pPr>
            <a:r>
              <a:rPr lang="sk-SK" b="1" dirty="0"/>
              <a:t>Boli použité operačné systémy DOS a LINUX kategórie </a:t>
            </a:r>
            <a:r>
              <a:rPr lang="sk-SK" b="1" dirty="0">
                <a:solidFill>
                  <a:srgbClr val="FF0000"/>
                </a:solidFill>
              </a:rPr>
              <a:t>„</a:t>
            </a:r>
            <a:r>
              <a:rPr lang="sk-SK" b="1" dirty="0" err="1">
                <a:solidFill>
                  <a:srgbClr val="FF0000"/>
                </a:solidFill>
              </a:rPr>
              <a:t>open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source</a:t>
            </a:r>
            <a:r>
              <a:rPr lang="sk-SK" b="1" dirty="0">
                <a:solidFill>
                  <a:srgbClr val="FF0000"/>
                </a:solidFill>
              </a:rPr>
              <a:t>“ GNU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AutoNum type="arabicPeriod"/>
            </a:pPr>
            <a:r>
              <a:rPr lang="sk-SK" b="1" dirty="0"/>
              <a:t>Pre riadenie dosky DSP pomocou vstavaného PC bola </a:t>
            </a:r>
            <a:r>
              <a:rPr lang="sk-SK" b="1" dirty="0">
                <a:solidFill>
                  <a:srgbClr val="FF0000"/>
                </a:solidFill>
              </a:rPr>
              <a:t>využitá knižnica diag21k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AutoNum type="arabicPeriod"/>
            </a:pPr>
            <a:r>
              <a:rPr lang="sk-SK" b="1" dirty="0"/>
              <a:t>Boli vyvinuté </a:t>
            </a:r>
            <a:r>
              <a:rPr lang="sk-SK" b="1" dirty="0" err="1">
                <a:solidFill>
                  <a:srgbClr val="FF0000"/>
                </a:solidFill>
              </a:rPr>
              <a:t>serverovské</a:t>
            </a:r>
            <a:r>
              <a:rPr lang="sk-SK" b="1" dirty="0">
                <a:solidFill>
                  <a:srgbClr val="FF0000"/>
                </a:solidFill>
              </a:rPr>
              <a:t> aplikácie</a:t>
            </a:r>
            <a:r>
              <a:rPr lang="sk-SK" b="1" dirty="0"/>
              <a:t> na strane </a:t>
            </a:r>
            <a:r>
              <a:rPr lang="sk-SK" b="1" dirty="0" err="1"/>
              <a:t>DMER-u</a:t>
            </a:r>
            <a:r>
              <a:rPr lang="sk-SK" b="1" dirty="0"/>
              <a:t> určené </a:t>
            </a:r>
          </a:p>
          <a:p>
            <a:pPr marL="1371600" lvl="2" indent="-45720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sk-SK" b="1" dirty="0"/>
              <a:t>pre </a:t>
            </a:r>
            <a:r>
              <a:rPr lang="sk-SK" b="1" dirty="0">
                <a:solidFill>
                  <a:srgbClr val="FF0000"/>
                </a:solidFill>
              </a:rPr>
              <a:t>dištančné riadenie zariadenia</a:t>
            </a:r>
            <a:r>
              <a:rPr lang="sk-SK" b="1" dirty="0"/>
              <a:t> 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sk-SK" b="1" dirty="0"/>
              <a:t>Vývoj softvéru pre DSP :</a:t>
            </a:r>
          </a:p>
          <a:p>
            <a:pPr marL="1371600" lvl="2" indent="-45720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sk-SK" b="1" dirty="0"/>
              <a:t>Bolo použité GNU vývojové prostredie pre DSP  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sk-SK" b="1" dirty="0"/>
              <a:t>Vývoj vstavaného </a:t>
            </a:r>
            <a:r>
              <a:rPr lang="sk-SK" b="1" dirty="0" err="1"/>
              <a:t>firmvéru</a:t>
            </a:r>
            <a:r>
              <a:rPr lang="sk-SK" b="1" dirty="0"/>
              <a:t> pre CPLD (</a:t>
            </a:r>
            <a:r>
              <a:rPr lang="sk-SK" b="1" dirty="0" err="1"/>
              <a:t>Lattice</a:t>
            </a:r>
            <a:r>
              <a:rPr lang="sk-SK" b="1" dirty="0"/>
              <a:t>) a </a:t>
            </a:r>
            <a:r>
              <a:rPr lang="sk-SK" b="1" dirty="0" err="1"/>
              <a:t>mikrokontroléry</a:t>
            </a:r>
            <a:r>
              <a:rPr lang="sk-SK" b="1" dirty="0"/>
              <a:t> PIC (</a:t>
            </a:r>
            <a:r>
              <a:rPr lang="sk-SK" b="1" dirty="0" err="1"/>
              <a:t>Microchip</a:t>
            </a:r>
            <a:r>
              <a:rPr lang="sk-SK" b="1" dirty="0"/>
              <a:t>)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52400" y="3048000"/>
            <a:ext cx="45720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sk-SK" sz="1400" b="1"/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sk-SK" sz="1400"/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sk-SK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5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  <p:sp>
        <p:nvSpPr>
          <p:cNvPr id="6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9F8F-003E-4313-B1C3-9D12B333DD35}" type="slidenum">
              <a:rPr lang="sk-SK"/>
              <a:pPr/>
              <a:t>21</a:t>
            </a:fld>
            <a:endParaRPr lang="sk-SK"/>
          </a:p>
        </p:txBody>
      </p:sp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924800" cy="1143000"/>
          </a:xfrm>
        </p:spPr>
        <p:txBody>
          <a:bodyPr/>
          <a:lstStyle/>
          <a:p>
            <a:r>
              <a:rPr lang="sk-SK" sz="2800" dirty="0"/>
              <a:t>Vývoj programového vybavenia II</a:t>
            </a:r>
            <a:r>
              <a:rPr lang="sk-SK" sz="2800" dirty="0" smtClean="0"/>
              <a:t>.</a:t>
            </a:r>
            <a:r>
              <a:rPr lang="sk-SK" sz="2400" dirty="0" smtClean="0"/>
              <a:t> </a:t>
            </a:r>
            <a:r>
              <a:rPr lang="sk-SK" sz="2400" dirty="0" err="1" smtClean="0"/>
              <a:t>dmer-u</a:t>
            </a:r>
            <a:r>
              <a:rPr lang="sk-SK" sz="2400" dirty="0" smtClean="0"/>
              <a:t> </a:t>
            </a:r>
            <a:r>
              <a:rPr lang="sk-SK" sz="2400" dirty="0"/>
              <a:t/>
            </a:r>
            <a:br>
              <a:rPr lang="sk-SK" sz="2400" dirty="0"/>
            </a:br>
            <a:endParaRPr lang="sk-SK" sz="16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447800"/>
            <a:ext cx="7704137" cy="372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sz="2400" b="1" dirty="0"/>
              <a:t>Vývoj softvéru pre vstavané PC a DSP prebiehal na tzv. </a:t>
            </a:r>
            <a:r>
              <a:rPr lang="sk-SK" sz="2400" b="1" dirty="0" err="1">
                <a:solidFill>
                  <a:srgbClr val="FF0000"/>
                </a:solidFill>
              </a:rPr>
              <a:t>host</a:t>
            </a:r>
            <a:r>
              <a:rPr lang="sk-SK" sz="2400" b="1" dirty="0">
                <a:solidFill>
                  <a:srgbClr val="FF0000"/>
                </a:solidFill>
              </a:rPr>
              <a:t> počítači</a:t>
            </a:r>
            <a:r>
              <a:rPr lang="sk-SK" sz="2400" b="1" dirty="0"/>
              <a:t> – prepojenie s vnoreným PC104 prostredníctvom siete </a:t>
            </a:r>
            <a:r>
              <a:rPr lang="sk-SK" sz="2400" b="1" dirty="0" err="1"/>
              <a:t>Ethernet</a:t>
            </a:r>
            <a:endParaRPr lang="sk-SK" sz="2400" b="1" dirty="0"/>
          </a:p>
          <a:p>
            <a:pPr>
              <a:lnSpc>
                <a:spcPct val="90000"/>
              </a:lnSpc>
            </a:pPr>
            <a:r>
              <a:rPr lang="sk-SK" sz="2400" b="1" dirty="0"/>
              <a:t>Je možná zmena či doplnenie niektorých prvkov či častí </a:t>
            </a:r>
            <a:r>
              <a:rPr lang="sk-SK" sz="2400" b="1" dirty="0">
                <a:solidFill>
                  <a:srgbClr val="FF0000"/>
                </a:solidFill>
              </a:rPr>
              <a:t>užívateľského</a:t>
            </a:r>
            <a:r>
              <a:rPr lang="sk-SK" sz="2400" b="1" dirty="0"/>
              <a:t> </a:t>
            </a:r>
            <a:r>
              <a:rPr lang="sk-SK" sz="2400" b="1" dirty="0">
                <a:solidFill>
                  <a:srgbClr val="FF0000"/>
                </a:solidFill>
              </a:rPr>
              <a:t>menu</a:t>
            </a:r>
          </a:p>
          <a:p>
            <a:pPr>
              <a:lnSpc>
                <a:spcPct val="90000"/>
              </a:lnSpc>
            </a:pPr>
            <a:r>
              <a:rPr lang="sk-SK" sz="2400" b="1" dirty="0"/>
              <a:t>Je možné</a:t>
            </a:r>
            <a:r>
              <a:rPr lang="sk-SK" sz="2400" b="1" dirty="0">
                <a:solidFill>
                  <a:srgbClr val="FF0000"/>
                </a:solidFill>
              </a:rPr>
              <a:t> „portovanie“</a:t>
            </a:r>
            <a:r>
              <a:rPr lang="sk-SK" sz="2400" b="1" dirty="0"/>
              <a:t> (prenos) vyvinutých </a:t>
            </a:r>
            <a:r>
              <a:rPr lang="sk-SK" sz="2400" b="1" dirty="0">
                <a:solidFill>
                  <a:srgbClr val="FF0000"/>
                </a:solidFill>
              </a:rPr>
              <a:t>algoritmov </a:t>
            </a:r>
            <a:r>
              <a:rPr lang="sk-SK" sz="2400" b="1" dirty="0"/>
              <a:t>  na spracovanie obrazu z platformy UNOB Brno na v zariadení použitú platformu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811B-D0F1-4A38-BE23-EA47C3DB6904}" type="slidenum">
              <a:rPr lang="sk-SK"/>
              <a:pPr/>
              <a:t>22</a:t>
            </a:fld>
            <a:endParaRPr lang="sk-SK"/>
          </a:p>
        </p:txBody>
      </p:sp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ZáverY k realizácii el. </a:t>
            </a:r>
            <a:r>
              <a:rPr lang="sk-SK" dirty="0" err="1" smtClean="0"/>
              <a:t>dmer-u</a:t>
            </a:r>
            <a:endParaRPr lang="sk-SK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7405688" cy="5638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000" b="1" dirty="0"/>
              <a:t>Bol zrealizovaný </a:t>
            </a:r>
            <a:r>
              <a:rPr lang="sk-SK" sz="2000" b="1" dirty="0">
                <a:solidFill>
                  <a:srgbClr val="FF0000"/>
                </a:solidFill>
              </a:rPr>
              <a:t>funkčný vzor elektroniky</a:t>
            </a:r>
            <a:r>
              <a:rPr lang="sk-SK" sz="2000" b="1" dirty="0"/>
              <a:t> vnoreného systému určený pre pasívny optoelektronický systém (POED)</a:t>
            </a:r>
          </a:p>
          <a:p>
            <a:pPr>
              <a:lnSpc>
                <a:spcPct val="90000"/>
              </a:lnSpc>
            </a:pPr>
            <a:r>
              <a:rPr lang="sk-SK" sz="2000" b="1" dirty="0"/>
              <a:t>Bolo zrealizované </a:t>
            </a:r>
            <a:r>
              <a:rPr lang="sk-SK" sz="2000" b="1" dirty="0">
                <a:solidFill>
                  <a:srgbClr val="FF0000"/>
                </a:solidFill>
              </a:rPr>
              <a:t>programové vybavenie</a:t>
            </a:r>
            <a:r>
              <a:rPr lang="sk-SK" sz="2000" b="1" dirty="0"/>
              <a:t> pre celý komplex programovateľných komponentov a pre vnorené PC104 (priamo v riešení je použitých celkove viac než </a:t>
            </a:r>
            <a:r>
              <a:rPr lang="sk-SK" sz="2000" b="1" dirty="0">
                <a:solidFill>
                  <a:srgbClr val="FF0000"/>
                </a:solidFill>
              </a:rPr>
              <a:t>8000 riadkov kódu</a:t>
            </a:r>
            <a:r>
              <a:rPr lang="sk-SK" sz="2000" b="1" dirty="0"/>
              <a:t> napísaných v jazykoch C, C++, </a:t>
            </a:r>
            <a:r>
              <a:rPr lang="cs-CZ" sz="2000" b="1" dirty="0"/>
              <a:t>C#, ABEL-HDL</a:t>
            </a:r>
            <a:r>
              <a:rPr lang="sk-SK" sz="2000" b="1" dirty="0"/>
              <a:t>)</a:t>
            </a:r>
          </a:p>
          <a:p>
            <a:pPr>
              <a:lnSpc>
                <a:spcPct val="90000"/>
              </a:lnSpc>
            </a:pPr>
            <a:r>
              <a:rPr lang="sk-SK" sz="2000" b="1" dirty="0"/>
              <a:t>Boli vytvorené podmienky pre </a:t>
            </a:r>
            <a:r>
              <a:rPr lang="sk-SK" sz="2000" b="1" dirty="0">
                <a:solidFill>
                  <a:srgbClr val="FF0000"/>
                </a:solidFill>
              </a:rPr>
              <a:t>vývoj a </a:t>
            </a:r>
            <a:r>
              <a:rPr lang="sk-SK" sz="2000" b="1" dirty="0" err="1">
                <a:solidFill>
                  <a:srgbClr val="FF0000"/>
                </a:solidFill>
              </a:rPr>
              <a:t>portáciu</a:t>
            </a:r>
            <a:r>
              <a:rPr lang="sk-SK" sz="2000" b="1" dirty="0"/>
              <a:t> algoritmov určených pre spracovanie obrazu na báze DSP požadovaných pre </a:t>
            </a:r>
            <a:r>
              <a:rPr lang="sk-SK" sz="2000" b="1" dirty="0" smtClean="0"/>
              <a:t>POED</a:t>
            </a:r>
          </a:p>
          <a:p>
            <a:pPr>
              <a:lnSpc>
                <a:spcPct val="90000"/>
              </a:lnSpc>
            </a:pPr>
            <a:r>
              <a:rPr lang="sk-SK" sz="2000" b="1" dirty="0" smtClean="0">
                <a:solidFill>
                  <a:srgbClr val="FF0000"/>
                </a:solidFill>
              </a:rPr>
              <a:t>Chyby v systémovom prístupe  : </a:t>
            </a:r>
          </a:p>
          <a:p>
            <a:pPr>
              <a:lnSpc>
                <a:spcPct val="90000"/>
              </a:lnSpc>
            </a:pPr>
            <a:r>
              <a:rPr lang="sk-SK" sz="2000" b="1" dirty="0" smtClean="0"/>
              <a:t>mali sme sa vyhnúť vlastnému vývoju dosiek framegrabbrov a DSP dosiek – vysoké náklady na vývoj, mali sme kúpiť štandardné dosky – aj keď drahšie   </a:t>
            </a:r>
            <a:endParaRPr lang="sk-SK" sz="2000" b="1" dirty="0"/>
          </a:p>
          <a:p>
            <a:pPr>
              <a:lnSpc>
                <a:spcPct val="90000"/>
              </a:lnSpc>
            </a:pPr>
            <a:endParaRPr lang="sk-SK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Pokračovanie projektu DMER2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Zdroj aktuálnych informácií z r.2009 : </a:t>
            </a:r>
          </a:p>
          <a:p>
            <a:pPr lvl="1"/>
            <a:r>
              <a:rPr lang="en-US" dirty="0" smtClean="0"/>
              <a:t>Optoelectronic Devices and Properties, ISBN: 978-953-307-204-3</a:t>
            </a:r>
          </a:p>
          <a:p>
            <a:pPr lvl="1"/>
            <a:r>
              <a:rPr lang="en-US" b="1" dirty="0" smtClean="0"/>
              <a:t>Research and Development of the Passive Optoelectronic Rangefinder</a:t>
            </a:r>
          </a:p>
          <a:p>
            <a:pPr lvl="1"/>
            <a:r>
              <a:rPr lang="en-US" dirty="0" smtClean="0"/>
              <a:t>By Vladimir </a:t>
            </a:r>
            <a:r>
              <a:rPr lang="en-US" dirty="0" err="1" smtClean="0"/>
              <a:t>Cech</a:t>
            </a:r>
            <a:r>
              <a:rPr lang="en-US" dirty="0" smtClean="0"/>
              <a:t> and </a:t>
            </a:r>
            <a:r>
              <a:rPr lang="en-US" dirty="0" err="1" smtClean="0"/>
              <a:t>Jiri</a:t>
            </a:r>
            <a:r>
              <a:rPr lang="en-US" dirty="0" smtClean="0"/>
              <a:t> </a:t>
            </a:r>
            <a:r>
              <a:rPr lang="en-US" dirty="0" err="1" smtClean="0"/>
              <a:t>Jevicky</a:t>
            </a:r>
            <a:endParaRPr lang="sk-SK" dirty="0" smtClean="0"/>
          </a:p>
          <a:p>
            <a:pPr lvl="1"/>
            <a:r>
              <a:rPr lang="sk-SK" dirty="0" smtClean="0">
                <a:solidFill>
                  <a:srgbClr val="002060"/>
                </a:solidFill>
              </a:rPr>
              <a:t>http://www.intechopen.com/books/optoelectronic-devices-and-properties/research-and-development-of-the-passive-optoelectronic-rangefinder </a:t>
            </a:r>
          </a:p>
          <a:p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23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2000" dirty="0"/>
              <a:t>Výskumné a experimentálne práce určené pre projekt MPO ČR  kód </a:t>
            </a:r>
            <a:r>
              <a:rPr lang="sk-SK" sz="2000" dirty="0" smtClean="0"/>
              <a:t>FT-TA3/103</a:t>
            </a:r>
            <a:br>
              <a:rPr lang="sk-SK" sz="2000" dirty="0" smtClean="0"/>
            </a:br>
            <a:r>
              <a:rPr lang="sk-SK" sz="2000" dirty="0" smtClean="0"/>
              <a:t> Predspracovanie a analýza optického toku pre systémy </a:t>
            </a:r>
            <a:br>
              <a:rPr lang="sk-SK" sz="2000" dirty="0" smtClean="0"/>
            </a:br>
            <a:r>
              <a:rPr lang="sk-SK" sz="2000" dirty="0" smtClean="0"/>
              <a:t>rýchlej reakcie</a:t>
            </a:r>
            <a:br>
              <a:rPr lang="sk-SK" sz="2000" dirty="0" smtClean="0"/>
            </a:br>
            <a:r>
              <a:rPr lang="sk-SK" sz="2000" dirty="0"/>
              <a:t/>
            </a:r>
            <a:br>
              <a:rPr lang="sk-SK" sz="2000" dirty="0"/>
            </a:br>
            <a:r>
              <a:rPr lang="sk-SK" sz="2000" dirty="0"/>
              <a:t/>
            </a:r>
            <a:br>
              <a:rPr lang="sk-SK" sz="2000" dirty="0"/>
            </a:br>
            <a:r>
              <a:rPr lang="sk-SK" sz="2000" dirty="0"/>
              <a:t>Inteligentný kamerový systém </a:t>
            </a:r>
            <a:r>
              <a:rPr lang="sk-SK" sz="2000" dirty="0" err="1"/>
              <a:t>IKaS</a:t>
            </a:r>
            <a:endParaRPr lang="cs-CZ" sz="2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sk-SK" sz="2000" dirty="0"/>
          </a:p>
          <a:p>
            <a:pPr>
              <a:lnSpc>
                <a:spcPct val="80000"/>
              </a:lnSpc>
            </a:pPr>
            <a:r>
              <a:rPr lang="sk-SK" sz="2000" dirty="0" smtClean="0"/>
              <a:t>2007 - 2009</a:t>
            </a:r>
            <a:endParaRPr lang="sk-SK" sz="2000" dirty="0"/>
          </a:p>
          <a:p>
            <a:pPr>
              <a:lnSpc>
                <a:spcPct val="80000"/>
              </a:lnSpc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Spracovanie obrazu</a:t>
            </a: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Automatizácia úloh, ktoré sú založené na vizuálnom vneme</a:t>
            </a:r>
          </a:p>
          <a:p>
            <a:r>
              <a:rPr lang="sk-SK"/>
              <a:t>Obraz je nutné zachytiť a digitalizovať</a:t>
            </a:r>
          </a:p>
          <a:p>
            <a:pPr lvl="1"/>
            <a:r>
              <a:rPr lang="sk-SK"/>
              <a:t> analogová</a:t>
            </a:r>
            <a:r>
              <a:rPr lang="en-US"/>
              <a:t>/digit</a:t>
            </a:r>
            <a:r>
              <a:rPr lang="sk-SK"/>
              <a:t>álna kamera, video grabber</a:t>
            </a:r>
          </a:p>
          <a:p>
            <a:r>
              <a:rPr lang="sk-SK"/>
              <a:t>Algoritmicky časovo a priestorovo náročný problém</a:t>
            </a:r>
          </a:p>
          <a:p>
            <a:pPr lvl="1"/>
            <a:r>
              <a:rPr lang="sk-SK"/>
              <a:t>Veľký objem spracovávaných dát</a:t>
            </a:r>
          </a:p>
          <a:p>
            <a:pPr lvl="1"/>
            <a:r>
              <a:rPr lang="sk-SK"/>
              <a:t>Odpoveď musí prísť v limitovanom čase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25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Typická zostava</a:t>
            </a:r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/>
              <a:t>Hardvér:</a:t>
            </a:r>
          </a:p>
          <a:p>
            <a:pPr lvl="1">
              <a:lnSpc>
                <a:spcPct val="90000"/>
              </a:lnSpc>
            </a:pPr>
            <a:r>
              <a:rPr lang="sk-SK"/>
              <a:t>Digitálna kamera s vhodným objektívom</a:t>
            </a:r>
          </a:p>
          <a:p>
            <a:pPr lvl="1">
              <a:lnSpc>
                <a:spcPct val="90000"/>
              </a:lnSpc>
            </a:pPr>
            <a:r>
              <a:rPr lang="sk-SK"/>
              <a:t>Personálny počítač s nainštalovanou záchytnou kartou</a:t>
            </a:r>
          </a:p>
          <a:p>
            <a:pPr>
              <a:lnSpc>
                <a:spcPct val="90000"/>
              </a:lnSpc>
            </a:pPr>
            <a:r>
              <a:rPr lang="sk-SK"/>
              <a:t>Softvér:</a:t>
            </a:r>
          </a:p>
          <a:p>
            <a:pPr lvl="1">
              <a:lnSpc>
                <a:spcPct val="90000"/>
              </a:lnSpc>
            </a:pPr>
            <a:r>
              <a:rPr lang="sk-SK"/>
              <a:t>Operačný systém</a:t>
            </a:r>
          </a:p>
          <a:p>
            <a:pPr lvl="1">
              <a:lnSpc>
                <a:spcPct val="90000"/>
              </a:lnSpc>
            </a:pPr>
            <a:r>
              <a:rPr lang="sk-SK"/>
              <a:t>Ovládače a programové rozhranie pre komunikáciu so záchytnou kartou</a:t>
            </a:r>
          </a:p>
          <a:p>
            <a:pPr lvl="1">
              <a:lnSpc>
                <a:spcPct val="90000"/>
              </a:lnSpc>
            </a:pPr>
            <a:r>
              <a:rPr lang="sk-SK"/>
              <a:t>Algoritmy spracovania obrazu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26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Problémy typickej zostavy </a:t>
            </a:r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dirty="0"/>
              <a:t>Hardvér: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Teplota, vlhkosť a prašnosť prostredia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Otrasu-vzdornosť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Spotreba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Spojovacia kabeláž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Rozmery</a:t>
            </a:r>
          </a:p>
          <a:p>
            <a:pPr>
              <a:lnSpc>
                <a:spcPct val="90000"/>
              </a:lnSpc>
            </a:pPr>
            <a:r>
              <a:rPr lang="sk-SK" dirty="0"/>
              <a:t>Softvér: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Operačný systém používa pre-emptívny </a:t>
            </a:r>
            <a:r>
              <a:rPr lang="sk-SK" dirty="0" smtClean="0"/>
              <a:t>multitasking (nie real time)</a:t>
            </a:r>
            <a:endParaRPr lang="cs-CZ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27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IKaS - Inteligentná kamera</a:t>
            </a:r>
            <a:endParaRPr lang="cs-CZ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Spojenie digitálnej kamery, záchytnej karty a výpočtovej jednotky do jedného celku</a:t>
            </a:r>
          </a:p>
          <a:p>
            <a:r>
              <a:rPr lang="sk-SK" dirty="0" smtClean="0"/>
              <a:t>Parametre</a:t>
            </a:r>
            <a:r>
              <a:rPr lang="en-US" dirty="0" smtClean="0"/>
              <a:t> </a:t>
            </a:r>
            <a:r>
              <a:rPr lang="en-US" dirty="0" err="1" smtClean="0"/>
              <a:t>nami</a:t>
            </a:r>
            <a:r>
              <a:rPr lang="en-US" dirty="0" smtClean="0"/>
              <a:t> </a:t>
            </a:r>
            <a:r>
              <a:rPr lang="en-US" dirty="0" err="1" smtClean="0"/>
              <a:t>vyvinut</a:t>
            </a:r>
            <a:r>
              <a:rPr lang="sk-SK" dirty="0" smtClean="0"/>
              <a:t>é</a:t>
            </a:r>
            <a:r>
              <a:rPr lang="en-US" dirty="0" smtClean="0"/>
              <a:t>ho </a:t>
            </a:r>
            <a:r>
              <a:rPr lang="sk-SK" dirty="0" smtClean="0"/>
              <a:t> </a:t>
            </a:r>
            <a:r>
              <a:rPr lang="sk-SK" dirty="0"/>
              <a:t>hardvéru IKaS:</a:t>
            </a:r>
          </a:p>
          <a:p>
            <a:pPr lvl="1"/>
            <a:r>
              <a:rPr lang="sk-SK" dirty="0"/>
              <a:t>Senzor </a:t>
            </a:r>
            <a:r>
              <a:rPr lang="sk-SK" dirty="0" err="1"/>
              <a:t>Micron</a:t>
            </a:r>
            <a:r>
              <a:rPr lang="sk-SK" dirty="0"/>
              <a:t> s rozlíšením 752x480 </a:t>
            </a:r>
            <a:r>
              <a:rPr lang="sk-SK" dirty="0" err="1" smtClean="0"/>
              <a:t>pixelov</a:t>
            </a:r>
            <a:endParaRPr lang="sk-SK" dirty="0"/>
          </a:p>
          <a:p>
            <a:pPr lvl="1"/>
            <a:r>
              <a:rPr lang="sk-SK" dirty="0"/>
              <a:t>Možnosť </a:t>
            </a:r>
            <a:r>
              <a:rPr lang="sk-SK" dirty="0" smtClean="0"/>
              <a:t>pripojiť aj  </a:t>
            </a:r>
            <a:r>
              <a:rPr lang="sk-SK" dirty="0"/>
              <a:t>2Mpixelovú </a:t>
            </a:r>
            <a:r>
              <a:rPr lang="sk-SK" dirty="0" smtClean="0"/>
              <a:t>variantu (IKAS2 1600x800 )</a:t>
            </a:r>
            <a:endParaRPr lang="sk-SK" dirty="0"/>
          </a:p>
          <a:p>
            <a:pPr lvl="1"/>
            <a:r>
              <a:rPr lang="sk-SK" dirty="0"/>
              <a:t>2-jadrový </a:t>
            </a:r>
            <a:r>
              <a:rPr lang="sk-SK" dirty="0" smtClean="0"/>
              <a:t>signálový procesor </a:t>
            </a:r>
            <a:r>
              <a:rPr lang="sk-SK" dirty="0"/>
              <a:t>ADI </a:t>
            </a:r>
            <a:r>
              <a:rPr lang="sk-SK" dirty="0" err="1"/>
              <a:t>Blackfin</a:t>
            </a:r>
            <a:r>
              <a:rPr lang="sk-SK" dirty="0"/>
              <a:t> BF-561 na frekvencii 500Mhz so 64MB externej </a:t>
            </a:r>
            <a:r>
              <a:rPr lang="sk-SK" dirty="0" smtClean="0"/>
              <a:t>RAM (16 bit, </a:t>
            </a:r>
            <a:r>
              <a:rPr lang="sk-SK" dirty="0" err="1" smtClean="0"/>
              <a:t>fixed</a:t>
            </a:r>
            <a:r>
              <a:rPr lang="sk-SK" dirty="0" smtClean="0"/>
              <a:t> point)</a:t>
            </a:r>
            <a:endParaRPr lang="sk-SK" dirty="0"/>
          </a:p>
          <a:p>
            <a:pPr lvl="1"/>
            <a:r>
              <a:rPr lang="sk-SK" dirty="0" smtClean="0"/>
              <a:t>Konektivita na nadradené systémy : Sériová </a:t>
            </a:r>
            <a:r>
              <a:rPr lang="sk-SK" dirty="0"/>
              <a:t>linka </a:t>
            </a:r>
            <a:r>
              <a:rPr lang="en-US" dirty="0"/>
              <a:t>(CAN, Ethernet)</a:t>
            </a:r>
            <a:r>
              <a:rPr lang="sk-SK" dirty="0"/>
              <a:t>, USB</a:t>
            </a:r>
            <a:r>
              <a:rPr lang="en-US" dirty="0"/>
              <a:t> 2.0</a:t>
            </a:r>
            <a:r>
              <a:rPr lang="sk-SK" dirty="0"/>
              <a:t>, SD karta, Opticky oddelené vstupy a výstupy</a:t>
            </a:r>
            <a:endParaRPr lang="cs-CZ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28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IKaS - Softvérová výbava</a:t>
            </a:r>
            <a:endParaRPr 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/>
              <a:t>Skriptovanie v jazyku Lua, </a:t>
            </a:r>
            <a:r>
              <a:rPr lang="sk-SK">
                <a:hlinkClick r:id="rId2"/>
              </a:rPr>
              <a:t>www.lua.org</a:t>
            </a:r>
            <a:endParaRPr lang="sk-SK"/>
          </a:p>
          <a:p>
            <a:pPr lvl="1">
              <a:lnSpc>
                <a:spcPct val="90000"/>
              </a:lnSpc>
            </a:pPr>
            <a:r>
              <a:rPr lang="sk-SK"/>
              <a:t>Skript riadi správanie celej kamery</a:t>
            </a:r>
          </a:p>
          <a:p>
            <a:pPr lvl="1">
              <a:lnSpc>
                <a:spcPct val="90000"/>
              </a:lnSpc>
            </a:pPr>
            <a:r>
              <a:rPr lang="sk-SK"/>
              <a:t>Pripravené hotové softvérové bloky</a:t>
            </a:r>
          </a:p>
          <a:p>
            <a:pPr lvl="2">
              <a:lnSpc>
                <a:spcPct val="90000"/>
              </a:lnSpc>
            </a:pPr>
            <a:r>
              <a:rPr lang="sk-SK"/>
              <a:t>Obsluha senzoru</a:t>
            </a:r>
          </a:p>
          <a:p>
            <a:pPr lvl="2">
              <a:lnSpc>
                <a:spcPct val="90000"/>
              </a:lnSpc>
            </a:pPr>
            <a:r>
              <a:rPr lang="sk-SK"/>
              <a:t>Algoritmy spracovania obrazu</a:t>
            </a:r>
          </a:p>
          <a:p>
            <a:pPr lvl="2">
              <a:lnSpc>
                <a:spcPct val="90000"/>
              </a:lnSpc>
            </a:pPr>
            <a:r>
              <a:rPr lang="sk-SK"/>
              <a:t>Komunikácia</a:t>
            </a:r>
          </a:p>
          <a:p>
            <a:pPr lvl="1">
              <a:lnSpc>
                <a:spcPct val="90000"/>
              </a:lnSpc>
            </a:pPr>
            <a:r>
              <a:rPr lang="sk-SK"/>
              <a:t>Interpreter príkazov zjednodušuje vývoj</a:t>
            </a:r>
          </a:p>
          <a:p>
            <a:pPr lvl="2">
              <a:lnSpc>
                <a:spcPct val="90000"/>
              </a:lnSpc>
            </a:pPr>
            <a:r>
              <a:rPr lang="sk-SK"/>
              <a:t>Odpadá nutnosť používať vývojové prostredie</a:t>
            </a:r>
          </a:p>
          <a:p>
            <a:pPr lvl="2">
              <a:lnSpc>
                <a:spcPct val="90000"/>
              </a:lnSpc>
            </a:pPr>
            <a:r>
              <a:rPr lang="sk-SK"/>
              <a:t>Odpadá znalosť vnútornej architektúry kamery</a:t>
            </a:r>
          </a:p>
          <a:p>
            <a:pPr lvl="2">
              <a:lnSpc>
                <a:spcPct val="90000"/>
              </a:lnSpc>
            </a:pPr>
            <a:r>
              <a:rPr lang="sk-SK"/>
              <a:t>Rýchly vývoj prototypu a ladenie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29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Úvod 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Poďakovanie za možnosť vystúpiť na pôde MLC BA </a:t>
            </a:r>
          </a:p>
          <a:p>
            <a:r>
              <a:rPr lang="sk-SK" dirty="0" smtClean="0"/>
              <a:t>Súčasné pôsobisko prednášateľa je od roku 2007 </a:t>
            </a:r>
            <a:r>
              <a:rPr lang="sk-SK" dirty="0" err="1" smtClean="0"/>
              <a:t>Bankovní</a:t>
            </a:r>
            <a:r>
              <a:rPr lang="sk-SK" dirty="0" smtClean="0"/>
              <a:t> </a:t>
            </a:r>
            <a:r>
              <a:rPr lang="sk-SK" dirty="0" err="1" smtClean="0"/>
              <a:t>institut</a:t>
            </a:r>
            <a:r>
              <a:rPr lang="sk-SK" dirty="0" smtClean="0"/>
              <a:t> vysoká škola Praha, a.s.</a:t>
            </a:r>
          </a:p>
          <a:p>
            <a:r>
              <a:rPr lang="sk-SK" dirty="0" smtClean="0"/>
              <a:t>Súkromná ekonomická vysoká škola od roku 1999</a:t>
            </a:r>
          </a:p>
          <a:p>
            <a:r>
              <a:rPr lang="sk-SK" dirty="0" smtClean="0"/>
              <a:t>V SK je organizačná zložka BB – 2500 študentov  </a:t>
            </a:r>
          </a:p>
          <a:p>
            <a:r>
              <a:rPr lang="sk-SK" dirty="0" smtClean="0"/>
              <a:t>Akreditované študijné programy aj v oblasti IT : IT technológie (Bc.) a IT manažment (Mgr.) </a:t>
            </a:r>
          </a:p>
          <a:p>
            <a:r>
              <a:rPr lang="sk-SK" dirty="0" smtClean="0"/>
              <a:t> význam IT manažmentu pre spoločnosť ?</a:t>
            </a:r>
          </a:p>
          <a:p>
            <a:pPr lvl="1"/>
            <a:r>
              <a:rPr lang="sk-SK" dirty="0" smtClean="0"/>
              <a:t> Posledné prípady </a:t>
            </a:r>
            <a:r>
              <a:rPr lang="sk-SK" b="1" dirty="0" smtClean="0">
                <a:solidFill>
                  <a:srgbClr val="FF0000"/>
                </a:solidFill>
              </a:rPr>
              <a:t>zlyhania IS finančnej správy </a:t>
            </a:r>
            <a:r>
              <a:rPr lang="sk-SK" dirty="0" smtClean="0"/>
              <a:t>v SR </a:t>
            </a:r>
          </a:p>
          <a:p>
            <a:pPr lvl="1"/>
            <a:r>
              <a:rPr lang="sk-SK" dirty="0" smtClean="0"/>
              <a:t>A v ČR: evidencia motorových vozidiel a sociálna poisťovňa  </a:t>
            </a:r>
          </a:p>
          <a:p>
            <a:r>
              <a:rPr lang="sk-SK" dirty="0" smtClean="0"/>
              <a:t> </a:t>
            </a:r>
          </a:p>
          <a:p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Vedecký seminár -  Medzinárodné laserové centrum Bratislava </a:t>
            </a:r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IKaS - Typické aplikácie</a:t>
            </a:r>
            <a:endParaRPr lang="cs-CZ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sz="2400"/>
              <a:t>Vlastná expozičná stratégia</a:t>
            </a:r>
          </a:p>
          <a:p>
            <a:pPr lvl="1">
              <a:lnSpc>
                <a:spcPct val="90000"/>
              </a:lnSpc>
            </a:pPr>
            <a:r>
              <a:rPr lang="sk-SK" sz="2000"/>
              <a:t>Vytváranie HDR snímkov</a:t>
            </a:r>
          </a:p>
          <a:p>
            <a:pPr>
              <a:lnSpc>
                <a:spcPct val="90000"/>
              </a:lnSpc>
            </a:pPr>
            <a:r>
              <a:rPr lang="sk-SK" sz="2400"/>
              <a:t>Úprava obrazu priamo v kamere</a:t>
            </a:r>
          </a:p>
          <a:p>
            <a:pPr lvl="1">
              <a:lnSpc>
                <a:spcPct val="90000"/>
              </a:lnSpc>
            </a:pPr>
            <a:r>
              <a:rPr lang="sk-SK" sz="2000"/>
              <a:t>Jas, kontrast, gamma korekcia, filtre</a:t>
            </a:r>
          </a:p>
          <a:p>
            <a:pPr>
              <a:lnSpc>
                <a:spcPct val="90000"/>
              </a:lnSpc>
            </a:pPr>
            <a:r>
              <a:rPr lang="sk-SK" sz="2400"/>
              <a:t>Detekcia svetiel</a:t>
            </a:r>
          </a:p>
          <a:p>
            <a:pPr lvl="1">
              <a:lnSpc>
                <a:spcPct val="90000"/>
              </a:lnSpc>
            </a:pPr>
            <a:r>
              <a:rPr lang="sk-SK" sz="2000"/>
              <a:t>Rozlišovanie farieb</a:t>
            </a:r>
          </a:p>
          <a:p>
            <a:pPr>
              <a:lnSpc>
                <a:spcPct val="90000"/>
              </a:lnSpc>
            </a:pPr>
            <a:r>
              <a:rPr lang="sk-SK" sz="2400"/>
              <a:t>Stabilizácia obrazu</a:t>
            </a:r>
          </a:p>
          <a:p>
            <a:pPr>
              <a:lnSpc>
                <a:spcPct val="90000"/>
              </a:lnSpc>
            </a:pPr>
            <a:r>
              <a:rPr lang="sk-SK" sz="2400"/>
              <a:t>Detekcia pohybu</a:t>
            </a:r>
          </a:p>
          <a:p>
            <a:pPr>
              <a:lnSpc>
                <a:spcPct val="90000"/>
              </a:lnSpc>
            </a:pPr>
            <a:r>
              <a:rPr lang="sk-SK" sz="2400"/>
              <a:t>Sledovanie objektu</a:t>
            </a:r>
          </a:p>
          <a:p>
            <a:pPr>
              <a:lnSpc>
                <a:spcPct val="90000"/>
              </a:lnSpc>
            </a:pPr>
            <a:r>
              <a:rPr lang="sk-SK" sz="2400"/>
              <a:t>Rozpoznávanie vzorov</a:t>
            </a:r>
            <a:endParaRPr lang="cs-CZ" sz="240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30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IKaS - Zhrnutie</a:t>
            </a:r>
            <a:endParaRPr lang="cs-CZ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sz="2400"/>
              <a:t>Kompaktný systém určený pre okamžité nasadanie</a:t>
            </a:r>
          </a:p>
          <a:p>
            <a:pPr lvl="1">
              <a:lnSpc>
                <a:spcPct val="90000"/>
              </a:lnSpc>
            </a:pPr>
            <a:r>
              <a:rPr lang="sk-SK" sz="2000"/>
              <a:t>Odpadajú problémy spojené s použitím obyčajného počítača</a:t>
            </a:r>
          </a:p>
          <a:p>
            <a:pPr>
              <a:lnSpc>
                <a:spcPct val="90000"/>
              </a:lnSpc>
            </a:pPr>
            <a:r>
              <a:rPr lang="sk-SK" sz="2400"/>
              <a:t>Pri vývoji je možné využiť skriptovanie</a:t>
            </a:r>
          </a:p>
          <a:p>
            <a:pPr lvl="1">
              <a:lnSpc>
                <a:spcPct val="90000"/>
              </a:lnSpc>
            </a:pPr>
            <a:r>
              <a:rPr lang="sk-SK" sz="2000"/>
              <a:t>Napísať skript s využitím hotových funkcií</a:t>
            </a:r>
          </a:p>
          <a:p>
            <a:pPr lvl="2">
              <a:lnSpc>
                <a:spcPct val="90000"/>
              </a:lnSpc>
            </a:pPr>
            <a:r>
              <a:rPr lang="sk-SK" sz="1800"/>
              <a:t>Možnosť „ušiť softvér na mieru“ pre každú kameru</a:t>
            </a:r>
          </a:p>
          <a:p>
            <a:pPr lvl="1">
              <a:lnSpc>
                <a:spcPct val="90000"/>
              </a:lnSpc>
            </a:pPr>
            <a:r>
              <a:rPr lang="sk-SK" sz="2000"/>
              <a:t>Rozšíriť sadu dodaných funkcií</a:t>
            </a:r>
          </a:p>
          <a:p>
            <a:pPr>
              <a:lnSpc>
                <a:spcPct val="90000"/>
              </a:lnSpc>
            </a:pPr>
            <a:r>
              <a:rPr lang="sk-SK" sz="2400"/>
              <a:t>Jednoduchá integrácia do nadradeného systému</a:t>
            </a:r>
          </a:p>
          <a:p>
            <a:pPr lvl="1">
              <a:lnSpc>
                <a:spcPct val="90000"/>
              </a:lnSpc>
            </a:pPr>
            <a:r>
              <a:rPr lang="sk-SK" sz="2000"/>
              <a:t>Distribuovaný výkon</a:t>
            </a:r>
            <a:endParaRPr lang="cs-CZ" sz="200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31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051560"/>
          </a:xfrm>
        </p:spPr>
        <p:txBody>
          <a:bodyPr>
            <a:normAutofit fontScale="90000"/>
          </a:bodyPr>
          <a:lstStyle/>
          <a:p>
            <a:r>
              <a:rPr lang="sk-SK" dirty="0" err="1"/>
              <a:t>Skripty</a:t>
            </a:r>
            <a:r>
              <a:rPr lang="sk-SK" dirty="0"/>
              <a:t> </a:t>
            </a:r>
            <a:r>
              <a:rPr lang="sk-SK" dirty="0" smtClean="0"/>
              <a:t>LUA príklad skriptu :  </a:t>
            </a:r>
            <a:r>
              <a:rPr lang="sk-SK" dirty="0" err="1" smtClean="0"/>
              <a:t>motion.lua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304800" y="1524000"/>
            <a:ext cx="7772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frame_a</a:t>
            </a:r>
            <a:r>
              <a:rPr lang="en-US" sz="1200" dirty="0" smtClean="0"/>
              <a:t> = image_t.new(752,480)</a:t>
            </a:r>
          </a:p>
          <a:p>
            <a:r>
              <a:rPr lang="en-US" sz="1200" dirty="0" err="1" smtClean="0"/>
              <a:t>frame_b</a:t>
            </a:r>
            <a:r>
              <a:rPr lang="en-US" sz="1200" dirty="0" smtClean="0"/>
              <a:t> = image_t.new(752,480)</a:t>
            </a:r>
          </a:p>
          <a:p>
            <a:r>
              <a:rPr lang="en-US" sz="1200" dirty="0" err="1" smtClean="0"/>
              <a:t>frame_c</a:t>
            </a:r>
            <a:r>
              <a:rPr lang="en-US" sz="1200" dirty="0" smtClean="0"/>
              <a:t> = image_t.new(752,480)</a:t>
            </a:r>
          </a:p>
          <a:p>
            <a:r>
              <a:rPr lang="en-US" sz="1200" dirty="0" err="1" smtClean="0"/>
              <a:t>pgm_stream</a:t>
            </a:r>
            <a:r>
              <a:rPr lang="en-US" sz="1200" dirty="0" smtClean="0"/>
              <a:t> = </a:t>
            </a:r>
            <a:r>
              <a:rPr lang="en-US" sz="1200" dirty="0" err="1" smtClean="0"/>
              <a:t>io.open</a:t>
            </a:r>
            <a:r>
              <a:rPr lang="en-US" sz="1200" dirty="0" smtClean="0"/>
              <a:t>("\\\\.\\pipe\\</a:t>
            </a:r>
            <a:r>
              <a:rPr lang="en-US" sz="1200" dirty="0" err="1" smtClean="0"/>
              <a:t>pgm</a:t>
            </a:r>
            <a:r>
              <a:rPr lang="en-US" sz="1200" dirty="0" smtClean="0"/>
              <a:t>-stream-in", "</a:t>
            </a:r>
            <a:r>
              <a:rPr lang="en-US" sz="1200" dirty="0" err="1" smtClean="0"/>
              <a:t>wb</a:t>
            </a:r>
            <a:r>
              <a:rPr lang="en-US" sz="1200" dirty="0" smtClean="0"/>
              <a:t>")</a:t>
            </a:r>
          </a:p>
          <a:p>
            <a:endParaRPr lang="en-US" sz="1200" dirty="0" smtClean="0"/>
          </a:p>
          <a:p>
            <a:r>
              <a:rPr lang="en-US" sz="1200" dirty="0" err="1" smtClean="0"/>
              <a:t>grabber.gain</a:t>
            </a:r>
            <a:r>
              <a:rPr lang="en-US" sz="1200" dirty="0" smtClean="0"/>
              <a:t>(200)</a:t>
            </a:r>
          </a:p>
          <a:p>
            <a:r>
              <a:rPr lang="en-US" sz="1200" dirty="0" err="1" smtClean="0"/>
              <a:t>grabber.exposure</a:t>
            </a:r>
            <a:r>
              <a:rPr lang="en-US" sz="1200" dirty="0" smtClean="0"/>
              <a:t>(500)</a:t>
            </a:r>
          </a:p>
          <a:p>
            <a:r>
              <a:rPr lang="en-US" sz="1200" dirty="0" err="1" smtClean="0"/>
              <a:t>grabber.binning</a:t>
            </a:r>
            <a:r>
              <a:rPr lang="en-US" sz="1200" dirty="0" smtClean="0"/>
              <a:t>(1,1)</a:t>
            </a:r>
          </a:p>
          <a:p>
            <a:endParaRPr lang="en-US" sz="1200" dirty="0" smtClean="0"/>
          </a:p>
          <a:p>
            <a:r>
              <a:rPr lang="en-US" sz="1200" dirty="0" err="1" smtClean="0"/>
              <a:t>io.output</a:t>
            </a:r>
            <a:r>
              <a:rPr lang="en-US" sz="1200" dirty="0" smtClean="0"/>
              <a:t>():write("press button 1 to stop grabber.\n")</a:t>
            </a:r>
          </a:p>
          <a:p>
            <a:r>
              <a:rPr lang="en-US" sz="1200" dirty="0" err="1" smtClean="0"/>
              <a:t>io.output</a:t>
            </a:r>
            <a:r>
              <a:rPr lang="en-US" sz="1200" dirty="0" smtClean="0"/>
              <a:t>():flush()</a:t>
            </a:r>
          </a:p>
          <a:p>
            <a:endParaRPr lang="en-US" sz="1200" dirty="0" smtClean="0"/>
          </a:p>
          <a:p>
            <a:r>
              <a:rPr lang="en-US" sz="1200" dirty="0" smtClean="0"/>
              <a:t>while </a:t>
            </a:r>
            <a:r>
              <a:rPr lang="en-US" sz="1200" dirty="0" err="1" smtClean="0"/>
              <a:t>flag.button</a:t>
            </a:r>
            <a:r>
              <a:rPr lang="en-US" sz="1200" dirty="0" smtClean="0"/>
              <a:t>(1) == 1 do</a:t>
            </a:r>
          </a:p>
          <a:p>
            <a:r>
              <a:rPr lang="en-US" sz="1200" dirty="0" smtClean="0"/>
              <a:t>  </a:t>
            </a:r>
            <a:r>
              <a:rPr lang="en-US" sz="1200" dirty="0" err="1" smtClean="0"/>
              <a:t>grabber.snap</a:t>
            </a:r>
            <a:r>
              <a:rPr lang="en-US" sz="1200" dirty="0" smtClean="0"/>
              <a:t>(</a:t>
            </a:r>
            <a:r>
              <a:rPr lang="en-US" sz="1200" dirty="0" err="1" smtClean="0"/>
              <a:t>frame_a</a:t>
            </a:r>
            <a:r>
              <a:rPr lang="en-US" sz="1200" dirty="0" smtClean="0"/>
              <a:t>)</a:t>
            </a:r>
          </a:p>
          <a:p>
            <a:endParaRPr lang="en-US" sz="1200" dirty="0" smtClean="0"/>
          </a:p>
          <a:p>
            <a:r>
              <a:rPr lang="en-US" sz="1200" dirty="0" smtClean="0"/>
              <a:t>  </a:t>
            </a:r>
            <a:r>
              <a:rPr lang="en-US" sz="1200" dirty="0" err="1" smtClean="0"/>
              <a:t>ikas.image_difference</a:t>
            </a:r>
            <a:r>
              <a:rPr lang="en-US" sz="1200" dirty="0" smtClean="0"/>
              <a:t>(</a:t>
            </a:r>
            <a:r>
              <a:rPr lang="en-US" sz="1200" dirty="0" err="1" smtClean="0"/>
              <a:t>frame_a</a:t>
            </a:r>
            <a:r>
              <a:rPr lang="en-US" sz="1200" dirty="0" smtClean="0"/>
              <a:t>, </a:t>
            </a:r>
            <a:r>
              <a:rPr lang="en-US" sz="1200" dirty="0" err="1" smtClean="0"/>
              <a:t>frame_b</a:t>
            </a:r>
            <a:r>
              <a:rPr lang="en-US" sz="1200" dirty="0" smtClean="0"/>
              <a:t>, </a:t>
            </a:r>
            <a:r>
              <a:rPr lang="en-US" sz="1200" dirty="0" err="1" smtClean="0"/>
              <a:t>frame_c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  </a:t>
            </a:r>
            <a:r>
              <a:rPr lang="en-US" sz="1200" dirty="0" err="1" smtClean="0"/>
              <a:t>ikas.image_threshold</a:t>
            </a:r>
            <a:r>
              <a:rPr lang="en-US" sz="1200" dirty="0" smtClean="0"/>
              <a:t>(</a:t>
            </a:r>
            <a:r>
              <a:rPr lang="en-US" sz="1200" dirty="0" err="1" smtClean="0"/>
              <a:t>frame_c</a:t>
            </a:r>
            <a:r>
              <a:rPr lang="en-US" sz="1200" dirty="0" smtClean="0"/>
              <a:t>, </a:t>
            </a:r>
            <a:r>
              <a:rPr lang="en-US" sz="1200" dirty="0" err="1" smtClean="0"/>
              <a:t>frame_c</a:t>
            </a:r>
            <a:r>
              <a:rPr lang="en-US" sz="1200" dirty="0" smtClean="0"/>
              <a:t>, 40)</a:t>
            </a:r>
          </a:p>
          <a:p>
            <a:endParaRPr lang="en-US" sz="1200" dirty="0" smtClean="0"/>
          </a:p>
          <a:p>
            <a:r>
              <a:rPr lang="en-US" sz="1200" dirty="0" smtClean="0"/>
              <a:t>  </a:t>
            </a:r>
            <a:r>
              <a:rPr lang="en-US" sz="1200" dirty="0" err="1" smtClean="0"/>
              <a:t>ikasio.image_write</a:t>
            </a:r>
            <a:r>
              <a:rPr lang="en-US" sz="1200" dirty="0" smtClean="0"/>
              <a:t>(</a:t>
            </a:r>
            <a:r>
              <a:rPr lang="en-US" sz="1200" dirty="0" err="1" smtClean="0"/>
              <a:t>frame_c</a:t>
            </a:r>
            <a:r>
              <a:rPr lang="en-US" sz="1200" dirty="0" smtClean="0"/>
              <a:t>, </a:t>
            </a:r>
            <a:r>
              <a:rPr lang="en-US" sz="1200" dirty="0" err="1" smtClean="0"/>
              <a:t>pgm_stream</a:t>
            </a:r>
            <a:r>
              <a:rPr lang="en-US" sz="1200" dirty="0" smtClean="0"/>
              <a:t>)</a:t>
            </a:r>
          </a:p>
          <a:p>
            <a:endParaRPr lang="en-US" sz="1200" dirty="0" smtClean="0"/>
          </a:p>
          <a:p>
            <a:r>
              <a:rPr lang="en-US" sz="1200" dirty="0" smtClean="0"/>
              <a:t>  </a:t>
            </a:r>
            <a:r>
              <a:rPr lang="en-US" sz="1200" dirty="0" err="1" smtClean="0"/>
              <a:t>tmp</a:t>
            </a:r>
            <a:r>
              <a:rPr lang="en-US" sz="1200" dirty="0" smtClean="0"/>
              <a:t> = </a:t>
            </a:r>
            <a:r>
              <a:rPr lang="en-US" sz="1200" dirty="0" err="1" smtClean="0"/>
              <a:t>frame_a</a:t>
            </a:r>
            <a:endParaRPr lang="en-US" sz="1200" dirty="0" smtClean="0"/>
          </a:p>
          <a:p>
            <a:r>
              <a:rPr lang="en-US" sz="1200" dirty="0" smtClean="0"/>
              <a:t>  </a:t>
            </a:r>
            <a:r>
              <a:rPr lang="en-US" sz="1200" dirty="0" err="1" smtClean="0"/>
              <a:t>frame_a</a:t>
            </a:r>
            <a:r>
              <a:rPr lang="en-US" sz="1200" dirty="0" smtClean="0"/>
              <a:t> = </a:t>
            </a:r>
            <a:r>
              <a:rPr lang="en-US" sz="1200" dirty="0" err="1" smtClean="0"/>
              <a:t>frame_b</a:t>
            </a:r>
            <a:endParaRPr lang="en-US" sz="1200" dirty="0" smtClean="0"/>
          </a:p>
          <a:p>
            <a:r>
              <a:rPr lang="en-US" sz="1200" dirty="0" smtClean="0"/>
              <a:t>  </a:t>
            </a:r>
            <a:r>
              <a:rPr lang="en-US" sz="1200" dirty="0" err="1" smtClean="0"/>
              <a:t>frame_b</a:t>
            </a:r>
            <a:r>
              <a:rPr lang="en-US" sz="1200" dirty="0" smtClean="0"/>
              <a:t> = </a:t>
            </a:r>
            <a:r>
              <a:rPr lang="en-US" sz="1200" dirty="0" err="1" smtClean="0"/>
              <a:t>tmp</a:t>
            </a:r>
            <a:endParaRPr lang="en-US" sz="1200" dirty="0" smtClean="0"/>
          </a:p>
          <a:p>
            <a:r>
              <a:rPr lang="en-US" sz="1200" dirty="0" smtClean="0"/>
              <a:t>end</a:t>
            </a:r>
          </a:p>
          <a:p>
            <a:endParaRPr lang="en-US" sz="1200" dirty="0" smtClean="0"/>
          </a:p>
          <a:p>
            <a:r>
              <a:rPr lang="en-US" sz="1200" dirty="0" err="1" smtClean="0"/>
              <a:t>pgm_stream:close</a:t>
            </a:r>
            <a:r>
              <a:rPr lang="en-US" sz="1200" dirty="0" smtClean="0"/>
              <a:t>()</a:t>
            </a:r>
            <a:endParaRPr lang="en-US" sz="1200" dirty="0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32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endParaRPr lang="sk-SK"/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k-SK">
              <a:latin typeface="Calibri" pitchFamily="34" charset="0"/>
            </a:endParaRPr>
          </a:p>
        </p:txBody>
      </p:sp>
      <p:graphicFrame>
        <p:nvGraphicFramePr>
          <p:cNvPr id="16388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2470" name="Visio" r:id="rId3" imgW="14647124" imgH="9454474" progId="Visio.Drawing.11">
              <p:embed/>
            </p:oleObj>
          </a:graphicData>
        </a:graphic>
      </p:graphicFrame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33</a:t>
            </a:fld>
            <a:endParaRPr lang="sk-SK"/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04149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1960"/>
          </a:xfrm>
        </p:spPr>
        <p:txBody>
          <a:bodyPr>
            <a:noAutofit/>
          </a:bodyPr>
          <a:lstStyle/>
          <a:p>
            <a:pPr algn="ctr"/>
            <a:r>
              <a:rPr lang="sk-SK" sz="2400" dirty="0" smtClean="0"/>
              <a:t>Parametre snímača v inteligentnej  kamere </a:t>
            </a:r>
            <a:endParaRPr lang="en-US" sz="240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34</a:t>
            </a:fld>
            <a:endParaRPr lang="sk-SK"/>
          </a:p>
        </p:txBody>
      </p:sp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914400" y="838196"/>
          <a:ext cx="5519057" cy="4953004"/>
        </p:xfrm>
        <a:graphic>
          <a:graphicData uri="http://schemas.openxmlformats.org/drawingml/2006/table">
            <a:tbl>
              <a:tblPr/>
              <a:tblGrid>
                <a:gridCol w="1717872"/>
                <a:gridCol w="2043501"/>
                <a:gridCol w="1757684"/>
              </a:tblGrid>
              <a:tr h="1768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Times New Roman"/>
                          <a:ea typeface="SimSun"/>
                          <a:cs typeface="Times New Roman"/>
                        </a:rPr>
                        <a:t>Formát obrazu</a:t>
                      </a:r>
                      <a:endParaRPr lang="sk-SK" sz="1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Optical format  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1/3.2-inch (4:3)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Aktivní snímací plocha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Active imager size  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4.73mm x 3.52mm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Aktivní  snímače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Active pixels  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1600 x 1200 pixels (UXGA)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Rozměr snímacího prvku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Times New Roman"/>
                          <a:ea typeface="SimSun"/>
                          <a:cs typeface="Times New Roman"/>
                        </a:rPr>
                        <a:t>Pixel </a:t>
                      </a:r>
                      <a:r>
                        <a:rPr lang="cs-CZ" sz="1000" dirty="0" err="1">
                          <a:latin typeface="Times New Roman"/>
                          <a:ea typeface="SimSun"/>
                          <a:cs typeface="Times New Roman"/>
                        </a:rPr>
                        <a:t>size</a:t>
                      </a:r>
                      <a:r>
                        <a:rPr lang="cs-CZ" sz="1000" dirty="0">
                          <a:latin typeface="Times New Roman"/>
                          <a:ea typeface="SimSun"/>
                          <a:cs typeface="Times New Roman"/>
                        </a:rPr>
                        <a:t>  </a:t>
                      </a:r>
                      <a:endParaRPr lang="sk-SK" sz="1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2.8μm x 2.8μm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Typ uzávěrky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Shutter type  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Electronic rolling shutter (ERS)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6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Maximální snímací frekvence 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Maximum frame rate  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15 fps at full resolution, 30 fps in preview mode, (800 x 600)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Maximální datový přenos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Maximum data rate/ master clock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80 MB/s, 6 MHz to 80 MHz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Napájení analog 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Supply voltage Analog 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2.5−3.1V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Napájení digital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Digital 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1.7−1.95V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Napájení vstup výstup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I/O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1.7−3.1V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Napájení fázový závěs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PLL 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2.5−3.1V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Rozlišení AD 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ADC resolution 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10-bit, on-die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Citlivost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Responsivity 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1.0V/lux-sec (550nm)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Dynamický rozsah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Dynamic range 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71dB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Výstupné zesílení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Output gain 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16 e-/pix/s at 55°C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Šum vyčítaní signálu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latin typeface="Times New Roman"/>
                          <a:ea typeface="SimSun"/>
                          <a:cs typeface="Times New Roman"/>
                        </a:rPr>
                        <a:t>Read</a:t>
                      </a:r>
                      <a:r>
                        <a:rPr lang="cs-CZ" sz="10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cs-CZ" sz="1000" dirty="0" err="1">
                          <a:latin typeface="Times New Roman"/>
                          <a:ea typeface="SimSun"/>
                          <a:cs typeface="Times New Roman"/>
                        </a:rPr>
                        <a:t>noise</a:t>
                      </a:r>
                      <a:r>
                        <a:rPr lang="cs-CZ" sz="10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endParaRPr lang="sk-SK" sz="1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3.6 e-RMS at 16X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Tmavý proud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Dark current 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30 e-/pix/s at 55°C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Poměr signál šum 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SNR MAX 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42.3dB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6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Výkonová spotřeba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Power consumption 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348mW at 15 fps, full resolution, 223mW at 30 fps, preview mode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Tepelný rozsah 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Operating temperature 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–30°C to +70°C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Pouzdro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SimSun"/>
                          <a:cs typeface="Times New Roman"/>
                        </a:rPr>
                        <a:t>Package Bare </a:t>
                      </a:r>
                      <a:endParaRPr lang="sk-SK" sz="1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latin typeface="Times New Roman"/>
                          <a:ea typeface="SimSun"/>
                          <a:cs typeface="Times New Roman"/>
                        </a:rPr>
                        <a:t>die</a:t>
                      </a:r>
                      <a:r>
                        <a:rPr lang="cs-CZ" sz="1000" dirty="0">
                          <a:latin typeface="Times New Roman"/>
                          <a:ea typeface="SimSun"/>
                          <a:cs typeface="Times New Roman"/>
                        </a:rPr>
                        <a:t>, 48-pin CLCC</a:t>
                      </a:r>
                      <a:endParaRPr lang="sk-SK" sz="1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Obdĺžnik 7"/>
          <p:cNvSpPr/>
          <p:nvPr/>
        </p:nvSpPr>
        <p:spPr>
          <a:xfrm>
            <a:off x="457200" y="5867400"/>
            <a:ext cx="7467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i="1" dirty="0" smtClean="0"/>
              <a:t>[2]</a:t>
            </a:r>
            <a:r>
              <a:rPr lang="cs-CZ" sz="1050" dirty="0" smtClean="0"/>
              <a:t> </a:t>
            </a:r>
            <a:r>
              <a:rPr lang="cs-CZ" sz="1050" i="1" dirty="0" smtClean="0"/>
              <a:t>1/3.2-</a:t>
            </a:r>
            <a:r>
              <a:rPr lang="cs-CZ" sz="1050" i="1" dirty="0" err="1" smtClean="0"/>
              <a:t>Inch</a:t>
            </a:r>
            <a:r>
              <a:rPr lang="cs-CZ" sz="1050" i="1" dirty="0" smtClean="0"/>
              <a:t> </a:t>
            </a:r>
            <a:r>
              <a:rPr lang="cs-CZ" sz="1050" i="1" dirty="0" err="1" smtClean="0"/>
              <a:t>System</a:t>
            </a:r>
            <a:r>
              <a:rPr lang="cs-CZ" sz="1050" i="1" dirty="0" smtClean="0"/>
              <a:t>-On-A-</a:t>
            </a:r>
            <a:r>
              <a:rPr lang="cs-CZ" sz="1050" i="1" dirty="0" err="1" smtClean="0"/>
              <a:t>Chip</a:t>
            </a:r>
            <a:r>
              <a:rPr lang="cs-CZ" sz="1050" i="1" dirty="0" smtClean="0"/>
              <a:t> (SOC) CMOS Digital Image </a:t>
            </a:r>
            <a:r>
              <a:rPr lang="cs-CZ" sz="1050" i="1" dirty="0" err="1" smtClean="0"/>
              <a:t>Sensor</a:t>
            </a:r>
            <a:r>
              <a:rPr lang="cs-CZ" sz="1050" i="1" dirty="0" smtClean="0"/>
              <a:t>, MT9D131_LDS_2.fm - </a:t>
            </a:r>
            <a:r>
              <a:rPr lang="cs-CZ" sz="1050" i="1" dirty="0" err="1" smtClean="0"/>
              <a:t>Rev</a:t>
            </a:r>
            <a:r>
              <a:rPr lang="cs-CZ" sz="1050" i="1" dirty="0" smtClean="0"/>
              <a:t>. B 3/07 EN 18 ©2006 </a:t>
            </a:r>
            <a:r>
              <a:rPr lang="cs-CZ" sz="1050" i="1" dirty="0" err="1" smtClean="0"/>
              <a:t>Micron</a:t>
            </a:r>
            <a:r>
              <a:rPr lang="cs-CZ" sz="1050" i="1" dirty="0" smtClean="0"/>
              <a:t> Technology, </a:t>
            </a:r>
            <a:r>
              <a:rPr lang="cs-CZ" sz="1050" i="1" dirty="0" err="1" smtClean="0"/>
              <a:t>Inc</a:t>
            </a:r>
            <a:r>
              <a:rPr lang="cs-CZ" sz="1050" i="1" dirty="0" smtClean="0"/>
              <a:t>., dostupné na Internete </a:t>
            </a:r>
            <a:r>
              <a:rPr lang="cs-CZ" sz="1050" i="1" dirty="0" err="1" smtClean="0"/>
              <a:t>ako</a:t>
            </a:r>
            <a:r>
              <a:rPr lang="cs-CZ" sz="1050" i="1" dirty="0" smtClean="0"/>
              <a:t> MT9D131_</a:t>
            </a:r>
            <a:r>
              <a:rPr lang="cs-CZ" sz="1050" i="1" dirty="0" err="1" smtClean="0"/>
              <a:t>PB.pdf</a:t>
            </a:r>
            <a:r>
              <a:rPr lang="cs-CZ" sz="1050" dirty="0" smtClean="0"/>
              <a:t>  </a:t>
            </a:r>
            <a:endParaRPr lang="sk-SK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Rez </a:t>
            </a:r>
            <a:r>
              <a:rPr lang="sk-SK" sz="3200" dirty="0" err="1" smtClean="0"/>
              <a:t>preDnou</a:t>
            </a:r>
            <a:r>
              <a:rPr lang="sk-SK" sz="3200" dirty="0" smtClean="0"/>
              <a:t> </a:t>
            </a:r>
            <a:r>
              <a:rPr lang="sk-SK" sz="3200" dirty="0" err="1" smtClean="0"/>
              <a:t>časŤou</a:t>
            </a:r>
            <a:r>
              <a:rPr lang="sk-SK" sz="3200" dirty="0" smtClean="0"/>
              <a:t> kamery IKAS </a:t>
            </a:r>
            <a:endParaRPr lang="en-US" sz="320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35</a:t>
            </a:fld>
            <a:endParaRPr lang="sk-SK"/>
          </a:p>
        </p:txBody>
      </p:sp>
      <p:pic>
        <p:nvPicPr>
          <p:cNvPr id="6146" name="Picture 2" descr="sch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88576"/>
            <a:ext cx="6096000" cy="51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Usporiadanie dosiek s elektronikou</a:t>
            </a:r>
            <a:endParaRPr lang="en-US" sz="280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36</a:t>
            </a:fld>
            <a:endParaRPr lang="sk-SK"/>
          </a:p>
        </p:txBody>
      </p:sp>
      <p:pic>
        <p:nvPicPr>
          <p:cNvPr id="7170" name="Picture 2" descr="kolize sroub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659147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800" dirty="0" smtClean="0"/>
              <a:t>Príklad spracovania obrazu v reálnom čase – inteligentná kamera URČENÁ pre </a:t>
            </a:r>
            <a:r>
              <a:rPr lang="sk-SK" sz="2800" dirty="0" err="1" smtClean="0"/>
              <a:t>antikolízny</a:t>
            </a:r>
            <a:r>
              <a:rPr lang="sk-SK" sz="2800" dirty="0" smtClean="0"/>
              <a:t> systém </a:t>
            </a:r>
            <a:endParaRPr lang="en-US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2060"/>
                </a:solidFill>
              </a:rPr>
              <a:t>Záznam výstupu z inteligentnej kamery IKAS ako súčasti antikolízneho systému so spracovaním obrazu a vymedzením oblasti bez očakávaných kolízií</a:t>
            </a:r>
          </a:p>
          <a:p>
            <a:pPr marL="0" indent="0">
              <a:buNone/>
            </a:pPr>
            <a:r>
              <a:rPr lang="sk-SK" dirty="0" smtClean="0">
                <a:solidFill>
                  <a:srgbClr val="002060"/>
                </a:solidFill>
              </a:rPr>
              <a:t> Súbor : </a:t>
            </a:r>
            <a:r>
              <a:rPr lang="sk-SK" dirty="0" smtClean="0">
                <a:solidFill>
                  <a:srgbClr val="002060"/>
                </a:solidFill>
                <a:hlinkClick r:id="rId2" action="ppaction://hlinkfile"/>
              </a:rPr>
              <a:t> </a:t>
            </a:r>
            <a:r>
              <a:rPr lang="en-US" dirty="0" smtClean="0">
                <a:solidFill>
                  <a:srgbClr val="002060"/>
                </a:solidFill>
                <a:hlinkClick r:id="rId2" action="ppaction://hlinkfile"/>
              </a:rPr>
              <a:t>zaznam-xvid.avi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 Z</a:t>
            </a:r>
            <a:r>
              <a:rPr lang="sk-SK" dirty="0" smtClean="0">
                <a:solidFill>
                  <a:srgbClr val="002060"/>
                </a:solidFill>
              </a:rPr>
              <a:t>áznam výstupu inteligentmej kamery </a:t>
            </a:r>
            <a:r>
              <a:rPr lang="sk-SK" dirty="0">
                <a:solidFill>
                  <a:srgbClr val="002060"/>
                </a:solidFill>
              </a:rPr>
              <a:t>ako súčasti antikolízneho systému so </a:t>
            </a:r>
            <a:r>
              <a:rPr lang="sk-SK" dirty="0" smtClean="0">
                <a:solidFill>
                  <a:srgbClr val="002060"/>
                </a:solidFill>
              </a:rPr>
              <a:t>spracovaním </a:t>
            </a:r>
            <a:r>
              <a:rPr lang="sk-SK" dirty="0">
                <a:solidFill>
                  <a:srgbClr val="002060"/>
                </a:solidFill>
              </a:rPr>
              <a:t>obrazu a </a:t>
            </a:r>
            <a:r>
              <a:rPr lang="sk-SK" dirty="0" smtClean="0">
                <a:solidFill>
                  <a:srgbClr val="002060"/>
                </a:solidFill>
              </a:rPr>
              <a:t>vymedzením krajnice </a:t>
            </a:r>
          </a:p>
          <a:p>
            <a:pPr marL="0" indent="0">
              <a:buNone/>
            </a:pPr>
            <a:r>
              <a:rPr lang="sk-SK" dirty="0" smtClean="0">
                <a:solidFill>
                  <a:srgbClr val="002060"/>
                </a:solidFill>
              </a:rPr>
              <a:t>Súbor:  </a:t>
            </a:r>
            <a:r>
              <a:rPr lang="en-US" dirty="0" smtClean="0">
                <a:solidFill>
                  <a:srgbClr val="002060"/>
                </a:solidFill>
              </a:rPr>
              <a:t>ciara-na-ceste.avi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37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Problémy Platformy </a:t>
            </a:r>
            <a:r>
              <a:rPr lang="sk-SK" dirty="0" err="1" smtClean="0"/>
              <a:t>IKaS</a:t>
            </a:r>
            <a:r>
              <a:rPr lang="sk-SK" dirty="0" smtClean="0"/>
              <a:t> pri vývoji – problémy </a:t>
            </a:r>
            <a:r>
              <a:rPr lang="sk-SK" dirty="0" err="1" smtClean="0"/>
              <a:t>inžnieringu</a:t>
            </a:r>
            <a:endParaRPr lang="cs-CZ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sz="2400" dirty="0"/>
              <a:t>Pri návrhu požiadavky na:</a:t>
            </a:r>
          </a:p>
          <a:p>
            <a:pPr lvl="1">
              <a:lnSpc>
                <a:spcPct val="90000"/>
              </a:lnSpc>
            </a:pPr>
            <a:r>
              <a:rPr lang="sk-SK" sz="2000" dirty="0"/>
              <a:t>Komunikačné periférie</a:t>
            </a:r>
          </a:p>
          <a:p>
            <a:pPr lvl="2">
              <a:lnSpc>
                <a:spcPct val="90000"/>
              </a:lnSpc>
            </a:pPr>
            <a:r>
              <a:rPr lang="sk-SK" sz="1800" dirty="0"/>
              <a:t>Čo najviac a rôzneho druhu</a:t>
            </a:r>
          </a:p>
          <a:p>
            <a:pPr lvl="1">
              <a:lnSpc>
                <a:spcPct val="90000"/>
              </a:lnSpc>
            </a:pPr>
            <a:r>
              <a:rPr lang="sk-SK" sz="2000" dirty="0"/>
              <a:t>Modulárnosť návrhu</a:t>
            </a:r>
          </a:p>
          <a:p>
            <a:pPr lvl="2">
              <a:lnSpc>
                <a:spcPct val="90000"/>
              </a:lnSpc>
            </a:pPr>
            <a:r>
              <a:rPr lang="sk-SK" sz="1800" dirty="0"/>
              <a:t>Výmena senzorových dosiek</a:t>
            </a:r>
          </a:p>
          <a:p>
            <a:pPr lvl="2">
              <a:lnSpc>
                <a:spcPct val="90000"/>
              </a:lnSpc>
            </a:pPr>
            <a:r>
              <a:rPr lang="sk-SK" sz="1800" dirty="0"/>
              <a:t>Pripojenie viacerých senzorových dosiek</a:t>
            </a:r>
          </a:p>
          <a:p>
            <a:pPr lvl="2">
              <a:lnSpc>
                <a:spcPct val="90000"/>
              </a:lnSpc>
            </a:pPr>
            <a:r>
              <a:rPr lang="sk-SK" sz="1800" dirty="0"/>
              <a:t>Pripojenie viacerých procesorových dosiek</a:t>
            </a:r>
          </a:p>
          <a:p>
            <a:pPr lvl="1">
              <a:lnSpc>
                <a:spcPct val="90000"/>
              </a:lnSpc>
            </a:pPr>
            <a:r>
              <a:rPr lang="sk-SK" sz="2000" dirty="0"/>
              <a:t>Rozmery</a:t>
            </a:r>
          </a:p>
          <a:p>
            <a:pPr>
              <a:lnSpc>
                <a:spcPct val="90000"/>
              </a:lnSpc>
            </a:pPr>
            <a:r>
              <a:rPr lang="sk-SK" sz="2400" dirty="0"/>
              <a:t>Dôsledok:</a:t>
            </a:r>
          </a:p>
          <a:p>
            <a:pPr lvl="1">
              <a:lnSpc>
                <a:spcPct val="90000"/>
              </a:lnSpc>
            </a:pPr>
            <a:r>
              <a:rPr lang="sk-SK" sz="2000" dirty="0"/>
              <a:t>Zložitý návrh, zvýšený počet chýb</a:t>
            </a:r>
          </a:p>
          <a:p>
            <a:pPr lvl="1">
              <a:lnSpc>
                <a:spcPct val="90000"/>
              </a:lnSpc>
            </a:pPr>
            <a:r>
              <a:rPr lang="sk-SK" sz="2000" dirty="0"/>
              <a:t>Veľký počet interných konektorov</a:t>
            </a:r>
          </a:p>
          <a:p>
            <a:pPr lvl="1">
              <a:lnSpc>
                <a:spcPct val="90000"/>
              </a:lnSpc>
            </a:pPr>
            <a:r>
              <a:rPr lang="sk-SK" sz="2000" dirty="0"/>
              <a:t>Zložitá výroba dosiek plošných spojov</a:t>
            </a:r>
          </a:p>
          <a:p>
            <a:pPr lvl="1">
              <a:lnSpc>
                <a:spcPct val="90000"/>
              </a:lnSpc>
            </a:pPr>
            <a:r>
              <a:rPr lang="sk-SK" sz="2000" dirty="0" smtClean="0"/>
              <a:t>Vysoká Výrobná cena</a:t>
            </a:r>
          </a:p>
          <a:p>
            <a:pPr>
              <a:lnSpc>
                <a:spcPct val="90000"/>
              </a:lnSpc>
            </a:pPr>
            <a:r>
              <a:rPr lang="sk-SK" dirty="0" smtClean="0"/>
              <a:t>Systémová integrácia hotových komponentov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Bežná platforma</a:t>
            </a:r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/>
              <a:t>Väčšina aplikácií nepožaduje všetky vlastnosti IKaS-u</a:t>
            </a:r>
          </a:p>
          <a:p>
            <a:pPr lvl="1">
              <a:lnSpc>
                <a:spcPct val="90000"/>
              </a:lnSpc>
            </a:pPr>
            <a:r>
              <a:rPr lang="sk-SK"/>
              <a:t>Jedna alebo dve komunikačné periférie</a:t>
            </a:r>
          </a:p>
          <a:p>
            <a:pPr lvl="2">
              <a:lnSpc>
                <a:spcPct val="90000"/>
              </a:lnSpc>
            </a:pPr>
            <a:r>
              <a:rPr lang="sk-SK"/>
              <a:t>Seriový port</a:t>
            </a:r>
          </a:p>
          <a:p>
            <a:pPr lvl="2">
              <a:lnSpc>
                <a:spcPct val="90000"/>
              </a:lnSpc>
            </a:pPr>
            <a:r>
              <a:rPr lang="sk-SK"/>
              <a:t>Ethernet</a:t>
            </a:r>
          </a:p>
          <a:p>
            <a:pPr lvl="1">
              <a:lnSpc>
                <a:spcPct val="90000"/>
              </a:lnSpc>
            </a:pPr>
            <a:r>
              <a:rPr lang="sk-SK"/>
              <a:t>Jedna procesorová doska s jednoduchším procesorom</a:t>
            </a:r>
          </a:p>
          <a:p>
            <a:pPr lvl="2">
              <a:lnSpc>
                <a:spcPct val="90000"/>
              </a:lnSpc>
            </a:pPr>
            <a:r>
              <a:rPr lang="sk-SK"/>
              <a:t>Jednojadrový Blackfin s 32MB RAM</a:t>
            </a:r>
          </a:p>
          <a:p>
            <a:pPr lvl="1">
              <a:lnSpc>
                <a:spcPct val="90000"/>
              </a:lnSpc>
            </a:pPr>
            <a:r>
              <a:rPr lang="sk-SK"/>
              <a:t>Jedna senzorová doska</a:t>
            </a:r>
          </a:p>
          <a:p>
            <a:pPr lvl="2">
              <a:lnSpc>
                <a:spcPct val="90000"/>
              </a:lnSpc>
            </a:pPr>
            <a:r>
              <a:rPr lang="sk-SK"/>
              <a:t>Aspoň 1Mpixel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dirty="0" smtClean="0"/>
              <a:t>Čo robia informatici v ekonomickej a v bankovej praxi ?</a:t>
            </a:r>
            <a:r>
              <a:rPr lang="sk-SK" dirty="0" smtClean="0"/>
              <a:t>  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Aktivity v oblasti životného cyklu informačných systémov </a:t>
            </a:r>
          </a:p>
          <a:p>
            <a:r>
              <a:rPr lang="sk-SK" dirty="0" smtClean="0"/>
              <a:t>analýza a modelovanie existujúcich informačných systémov (správa požiadaviek, analýza procesov a procesné modelovanie, objektovo orientovaná analýza, dátové modelovanie, architektúry IS)</a:t>
            </a:r>
          </a:p>
          <a:p>
            <a:r>
              <a:rPr lang="sk-SK" dirty="0" smtClean="0"/>
              <a:t>príprava realizácie a riadenie projektov zavedenia nových informačných systémov </a:t>
            </a:r>
          </a:p>
          <a:p>
            <a:r>
              <a:rPr lang="sk-SK" dirty="0" smtClean="0"/>
              <a:t>riadenie prevádzky IS – </a:t>
            </a:r>
            <a:r>
              <a:rPr lang="sk-SK" dirty="0" err="1" smtClean="0"/>
              <a:t>technicko</a:t>
            </a:r>
            <a:r>
              <a:rPr lang="sk-SK" dirty="0" smtClean="0"/>
              <a:t> ekonomické zhodnotenie </a:t>
            </a:r>
          </a:p>
          <a:p>
            <a:r>
              <a:rPr lang="sk-SK" dirty="0" smtClean="0"/>
              <a:t>otázky systémovej integrácie – Slovensko patrí medzi špičkové krajiny kde sa realizujú práce projekty SI (napr. spoločnosť ASSECO GROUP)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Dostupné </a:t>
            </a:r>
            <a:r>
              <a:rPr lang="sk-SK" dirty="0" smtClean="0"/>
              <a:t> </a:t>
            </a:r>
            <a:r>
              <a:rPr lang="sk-SK" dirty="0"/>
              <a:t>platformy, 1.</a:t>
            </a:r>
            <a:endParaRPr lang="cs-CZ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dirty="0"/>
              <a:t>IP kamery, firma </a:t>
            </a:r>
            <a:r>
              <a:rPr lang="sk-SK" dirty="0" err="1" smtClean="0"/>
              <a:t>Axis</a:t>
            </a:r>
            <a:endParaRPr lang="sk-SK" dirty="0" smtClean="0"/>
          </a:p>
          <a:p>
            <a:pPr lvl="1">
              <a:lnSpc>
                <a:spcPct val="90000"/>
              </a:lnSpc>
            </a:pPr>
            <a:r>
              <a:rPr lang="sk-SK" dirty="0" smtClean="0"/>
              <a:t>http://www.axis.com/index.htm</a:t>
            </a:r>
            <a:endParaRPr lang="sk-SK" dirty="0"/>
          </a:p>
          <a:p>
            <a:pPr lvl="1">
              <a:lnSpc>
                <a:spcPct val="90000"/>
              </a:lnSpc>
            </a:pPr>
            <a:r>
              <a:rPr lang="sk-SK" dirty="0"/>
              <a:t>Operačný systém Linux, </a:t>
            </a:r>
            <a:r>
              <a:rPr lang="sk-SK" dirty="0" err="1"/>
              <a:t>Ethernet</a:t>
            </a:r>
            <a:endParaRPr lang="sk-SK" dirty="0"/>
          </a:p>
          <a:p>
            <a:pPr lvl="1">
              <a:lnSpc>
                <a:spcPct val="90000"/>
              </a:lnSpc>
            </a:pPr>
            <a:r>
              <a:rPr lang="sk-SK" dirty="0"/>
              <a:t>Procesor beží na 100Mhz, 100MIPS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Cena cca 15000Kč bez DPH</a:t>
            </a:r>
          </a:p>
          <a:p>
            <a:pPr>
              <a:lnSpc>
                <a:spcPct val="90000"/>
              </a:lnSpc>
            </a:pPr>
            <a:r>
              <a:rPr lang="sk-SK" dirty="0"/>
              <a:t>FPGA kamery, firma </a:t>
            </a:r>
            <a:r>
              <a:rPr lang="sk-SK" dirty="0" err="1" smtClean="0"/>
              <a:t>Elphel</a:t>
            </a:r>
            <a:endParaRPr lang="sk-SK" dirty="0" smtClean="0"/>
          </a:p>
          <a:p>
            <a:pPr lvl="1">
              <a:lnSpc>
                <a:spcPct val="90000"/>
              </a:lnSpc>
            </a:pPr>
            <a:r>
              <a:rPr lang="sk-SK" dirty="0" smtClean="0"/>
              <a:t>http://www3.elphel.com/</a:t>
            </a:r>
            <a:endParaRPr lang="sk-SK" dirty="0"/>
          </a:p>
          <a:p>
            <a:pPr lvl="1">
              <a:lnSpc>
                <a:spcPct val="90000"/>
              </a:lnSpc>
            </a:pPr>
            <a:r>
              <a:rPr lang="sk-SK" dirty="0"/>
              <a:t>Operačný systém Linux, </a:t>
            </a:r>
            <a:r>
              <a:rPr lang="sk-SK" dirty="0" err="1"/>
              <a:t>Ethernet</a:t>
            </a:r>
            <a:endParaRPr lang="sk-SK" dirty="0"/>
          </a:p>
          <a:p>
            <a:pPr lvl="1">
              <a:lnSpc>
                <a:spcPct val="90000"/>
              </a:lnSpc>
            </a:pPr>
            <a:r>
              <a:rPr lang="sk-SK" dirty="0"/>
              <a:t>Ten istý procesor ako IP kamera od </a:t>
            </a:r>
            <a:r>
              <a:rPr lang="sk-SK" dirty="0" err="1"/>
              <a:t>Axis</a:t>
            </a:r>
            <a:endParaRPr lang="sk-SK" dirty="0"/>
          </a:p>
          <a:p>
            <a:pPr lvl="1">
              <a:lnSpc>
                <a:spcPct val="90000"/>
              </a:lnSpc>
            </a:pPr>
            <a:r>
              <a:rPr lang="sk-SK" dirty="0"/>
              <a:t>FPGA v kamere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Cena cca 19000Kč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Dostupné </a:t>
            </a:r>
            <a:r>
              <a:rPr lang="sk-SK" dirty="0" smtClean="0"/>
              <a:t> platformy</a:t>
            </a:r>
            <a:r>
              <a:rPr lang="sk-SK" dirty="0"/>
              <a:t>, 2.</a:t>
            </a:r>
            <a:endParaRPr lang="cs-CZ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sz="2800" dirty="0"/>
              <a:t>DIL/</a:t>
            </a:r>
            <a:r>
              <a:rPr lang="cs-CZ" sz="2800" dirty="0" err="1"/>
              <a:t>NetPC</a:t>
            </a:r>
            <a:r>
              <a:rPr lang="cs-CZ" sz="2800" dirty="0"/>
              <a:t> DNP/5370, firma </a:t>
            </a:r>
            <a:r>
              <a:rPr lang="cs-CZ" sz="2800" dirty="0" smtClean="0"/>
              <a:t>SSV</a:t>
            </a:r>
          </a:p>
          <a:p>
            <a:pPr lvl="1">
              <a:lnSpc>
                <a:spcPct val="80000"/>
              </a:lnSpc>
            </a:pPr>
            <a:r>
              <a:rPr lang="cs-CZ" sz="2500" dirty="0" smtClean="0"/>
              <a:t>http://www.</a:t>
            </a:r>
            <a:r>
              <a:rPr lang="cs-CZ" sz="2500" dirty="0" err="1" smtClean="0"/>
              <a:t>dilnetpc.com</a:t>
            </a:r>
            <a:r>
              <a:rPr lang="cs-CZ" sz="2500" dirty="0" smtClean="0"/>
              <a:t>/dnp0086.htm</a:t>
            </a:r>
            <a:endParaRPr lang="cs-CZ" sz="2500" dirty="0"/>
          </a:p>
          <a:p>
            <a:pPr lvl="1">
              <a:lnSpc>
                <a:spcPct val="80000"/>
              </a:lnSpc>
            </a:pPr>
            <a:r>
              <a:rPr lang="sk-SK" sz="2400" dirty="0"/>
              <a:t>Operačný systém Linux, </a:t>
            </a:r>
            <a:r>
              <a:rPr lang="sk-SK" sz="2400" dirty="0" err="1"/>
              <a:t>Ethernet</a:t>
            </a:r>
            <a:r>
              <a:rPr lang="sk-SK" sz="2400" dirty="0"/>
              <a:t>, CAN</a:t>
            </a:r>
          </a:p>
          <a:p>
            <a:pPr lvl="1">
              <a:lnSpc>
                <a:spcPct val="80000"/>
              </a:lnSpc>
            </a:pPr>
            <a:r>
              <a:rPr lang="sk-SK" sz="2400" dirty="0"/>
              <a:t>Procesor </a:t>
            </a:r>
            <a:r>
              <a:rPr lang="sk-SK" sz="2400" dirty="0" err="1"/>
              <a:t>Blackfin</a:t>
            </a:r>
            <a:r>
              <a:rPr lang="sk-SK" sz="2400" dirty="0"/>
              <a:t> na 600Mhz</a:t>
            </a:r>
          </a:p>
          <a:p>
            <a:pPr lvl="1">
              <a:lnSpc>
                <a:spcPct val="80000"/>
              </a:lnSpc>
            </a:pPr>
            <a:r>
              <a:rPr lang="sk-SK" sz="2400" dirty="0"/>
              <a:t>Určené pre </a:t>
            </a:r>
            <a:r>
              <a:rPr lang="sk-SK" sz="2400" dirty="0" err="1"/>
              <a:t>VoIP</a:t>
            </a:r>
            <a:endParaRPr lang="sk-SK" sz="2400" dirty="0"/>
          </a:p>
          <a:p>
            <a:pPr lvl="1">
              <a:lnSpc>
                <a:spcPct val="80000"/>
              </a:lnSpc>
            </a:pPr>
            <a:r>
              <a:rPr lang="sk-SK" sz="2400" dirty="0"/>
              <a:t>Nutné pridať nosnú dosku a dosku senzor</a:t>
            </a:r>
          </a:p>
          <a:p>
            <a:pPr lvl="1">
              <a:lnSpc>
                <a:spcPct val="80000"/>
              </a:lnSpc>
            </a:pPr>
            <a:r>
              <a:rPr lang="sk-SK" sz="2400" dirty="0"/>
              <a:t>Cena cca 4000Kč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SRV-1 </a:t>
            </a:r>
            <a:r>
              <a:rPr lang="cs-CZ" sz="2800" dirty="0" err="1"/>
              <a:t>Blackfin</a:t>
            </a:r>
            <a:r>
              <a:rPr lang="cs-CZ" sz="2800" dirty="0"/>
              <a:t> </a:t>
            </a:r>
            <a:r>
              <a:rPr lang="cs-CZ" sz="2800" dirty="0" err="1"/>
              <a:t>Camera</a:t>
            </a:r>
            <a:r>
              <a:rPr lang="cs-CZ" sz="2800" dirty="0"/>
              <a:t>, firma </a:t>
            </a:r>
            <a:r>
              <a:rPr lang="cs-CZ" sz="2800" dirty="0" err="1"/>
              <a:t>Surveyor</a:t>
            </a:r>
            <a:r>
              <a:rPr lang="cs-CZ" sz="2800" dirty="0"/>
              <a:t> </a:t>
            </a:r>
            <a:r>
              <a:rPr lang="cs-CZ" sz="2800" dirty="0" err="1"/>
              <a:t>Corp</a:t>
            </a:r>
            <a:r>
              <a:rPr lang="cs-CZ" sz="2800" dirty="0" smtClean="0"/>
              <a:t>.</a:t>
            </a:r>
          </a:p>
          <a:p>
            <a:pPr lvl="1">
              <a:lnSpc>
                <a:spcPct val="80000"/>
              </a:lnSpc>
            </a:pPr>
            <a:r>
              <a:rPr lang="cs-CZ" sz="2500" dirty="0" smtClean="0"/>
              <a:t>http://www.</a:t>
            </a:r>
            <a:r>
              <a:rPr lang="cs-CZ" sz="2500" dirty="0" err="1" smtClean="0"/>
              <a:t>surveyor.com</a:t>
            </a:r>
            <a:r>
              <a:rPr lang="cs-CZ" sz="2500" dirty="0" smtClean="0"/>
              <a:t>/</a:t>
            </a:r>
            <a:r>
              <a:rPr lang="cs-CZ" sz="2500" dirty="0" err="1" smtClean="0"/>
              <a:t>blackfin</a:t>
            </a:r>
            <a:r>
              <a:rPr lang="cs-CZ" sz="2500" dirty="0" smtClean="0"/>
              <a:t>/</a:t>
            </a:r>
            <a:endParaRPr lang="cs-CZ" sz="2500" dirty="0"/>
          </a:p>
          <a:p>
            <a:pPr lvl="1">
              <a:lnSpc>
                <a:spcPct val="80000"/>
              </a:lnSpc>
            </a:pPr>
            <a:r>
              <a:rPr lang="sk-SK" sz="2400" dirty="0"/>
              <a:t>Voliteľný SW, Sériová linka</a:t>
            </a:r>
            <a:endParaRPr lang="cs-CZ" sz="2400" dirty="0"/>
          </a:p>
          <a:p>
            <a:pPr lvl="1">
              <a:lnSpc>
                <a:spcPct val="80000"/>
              </a:lnSpc>
            </a:pPr>
            <a:r>
              <a:rPr lang="sk-SK" sz="2400" dirty="0"/>
              <a:t>Procesor </a:t>
            </a:r>
            <a:r>
              <a:rPr lang="sk-SK" sz="2400" dirty="0" err="1"/>
              <a:t>Blackfin</a:t>
            </a:r>
            <a:r>
              <a:rPr lang="sk-SK" sz="2400" dirty="0"/>
              <a:t> na 500Mhz</a:t>
            </a:r>
          </a:p>
          <a:p>
            <a:pPr lvl="1">
              <a:lnSpc>
                <a:spcPct val="80000"/>
              </a:lnSpc>
            </a:pPr>
            <a:r>
              <a:rPr lang="sk-SK" sz="2400" dirty="0"/>
              <a:t>1.3Mpix senzor</a:t>
            </a:r>
          </a:p>
          <a:p>
            <a:pPr lvl="1">
              <a:lnSpc>
                <a:spcPct val="80000"/>
              </a:lnSpc>
            </a:pPr>
            <a:r>
              <a:rPr lang="sk-SK" sz="2400" dirty="0"/>
              <a:t>Cena cca 3900Kč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Dostupné </a:t>
            </a:r>
            <a:r>
              <a:rPr lang="sk-SK" dirty="0" smtClean="0"/>
              <a:t> </a:t>
            </a:r>
            <a:r>
              <a:rPr lang="sk-SK" dirty="0"/>
              <a:t>platformy, 3.</a:t>
            </a:r>
            <a:endParaRPr lang="cs-CZ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CM-BF537E, firma </a:t>
            </a:r>
            <a:r>
              <a:rPr lang="cs-CZ" dirty="0" err="1" smtClean="0"/>
              <a:t>Bluetechnix</a:t>
            </a:r>
            <a:endParaRPr lang="cs-CZ" dirty="0" smtClean="0"/>
          </a:p>
          <a:p>
            <a:pPr lvl="1"/>
            <a:r>
              <a:rPr lang="cs-CZ" dirty="0" smtClean="0"/>
              <a:t>http://www.</a:t>
            </a:r>
            <a:r>
              <a:rPr lang="cs-CZ" dirty="0" err="1" smtClean="0"/>
              <a:t>bluetechnix.com</a:t>
            </a:r>
            <a:r>
              <a:rPr lang="cs-CZ" dirty="0" smtClean="0"/>
              <a:t>/rainbow2006/Default.</a:t>
            </a:r>
            <a:r>
              <a:rPr lang="cs-CZ" dirty="0" err="1" smtClean="0"/>
              <a:t>aspx</a:t>
            </a:r>
            <a:r>
              <a:rPr lang="cs-CZ" dirty="0" smtClean="0"/>
              <a:t>?</a:t>
            </a:r>
            <a:r>
              <a:rPr lang="cs-CZ" dirty="0" err="1" smtClean="0"/>
              <a:t>gclid</a:t>
            </a:r>
            <a:r>
              <a:rPr lang="cs-CZ" dirty="0" smtClean="0"/>
              <a:t>=CIzikbC3urICFYe-zAodD0MA4g</a:t>
            </a:r>
            <a:endParaRPr lang="cs-CZ" dirty="0"/>
          </a:p>
          <a:p>
            <a:pPr lvl="1"/>
            <a:r>
              <a:rPr lang="sk-SK" dirty="0"/>
              <a:t>Voliteľný SW, </a:t>
            </a:r>
            <a:r>
              <a:rPr lang="sk-SK" dirty="0" err="1"/>
              <a:t>Ethernet</a:t>
            </a:r>
            <a:r>
              <a:rPr lang="sk-SK" dirty="0"/>
              <a:t>, CAN, Sériová linka</a:t>
            </a:r>
          </a:p>
          <a:p>
            <a:pPr lvl="1"/>
            <a:r>
              <a:rPr lang="sk-SK" dirty="0"/>
              <a:t>Procesor </a:t>
            </a:r>
            <a:r>
              <a:rPr lang="sk-SK" dirty="0" err="1"/>
              <a:t>Blackfin</a:t>
            </a:r>
            <a:r>
              <a:rPr lang="sk-SK" dirty="0"/>
              <a:t> na 600Mhz</a:t>
            </a:r>
          </a:p>
          <a:p>
            <a:pPr lvl="1"/>
            <a:r>
              <a:rPr lang="sk-SK" dirty="0"/>
              <a:t>Nutné pridať nosnú dosku</a:t>
            </a:r>
          </a:p>
          <a:p>
            <a:pPr lvl="2"/>
            <a:r>
              <a:rPr lang="sk-SK" dirty="0"/>
              <a:t>Možné zakúpiť za 3800Kč</a:t>
            </a:r>
          </a:p>
          <a:p>
            <a:pPr lvl="1"/>
            <a:r>
              <a:rPr lang="sk-SK" dirty="0"/>
              <a:t>Nutné pridať senzorovú dosku alebo video </a:t>
            </a:r>
            <a:r>
              <a:rPr lang="sk-SK" dirty="0" err="1"/>
              <a:t>grabber</a:t>
            </a:r>
            <a:endParaRPr lang="sk-SK" dirty="0"/>
          </a:p>
          <a:p>
            <a:pPr lvl="2"/>
            <a:r>
              <a:rPr lang="sk-SK" dirty="0"/>
              <a:t>Možné zakúpiť za 5700Kč</a:t>
            </a:r>
          </a:p>
          <a:p>
            <a:pPr lvl="1"/>
            <a:r>
              <a:rPr lang="sk-SK" dirty="0"/>
              <a:t>Cena cca 5000Kč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3276600" y="1143000"/>
            <a:ext cx="5105400" cy="2868168"/>
          </a:xfrm>
        </p:spPr>
        <p:txBody>
          <a:bodyPr/>
          <a:lstStyle/>
          <a:p>
            <a:r>
              <a:rPr lang="sk-SK" sz="3200" dirty="0"/>
              <a:t>Výskumné a experimentálne práce určené pre projekt MPO ČR </a:t>
            </a:r>
            <a:br>
              <a:rPr lang="sk-SK" sz="3200" dirty="0"/>
            </a:br>
            <a:r>
              <a:rPr lang="sk-SK" sz="3200" dirty="0"/>
              <a:t> kód </a:t>
            </a:r>
            <a:r>
              <a:rPr lang="sk-SK" sz="3200" dirty="0" smtClean="0"/>
              <a:t>FT-TA3/104</a:t>
            </a:r>
            <a:br>
              <a:rPr lang="sk-SK" sz="3200" dirty="0" smtClean="0"/>
            </a:br>
            <a:endParaRPr lang="sk-SK" sz="1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3962400"/>
            <a:ext cx="4013200" cy="2362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800" b="1" dirty="0" smtClean="0"/>
              <a:t>Tvorba a ověření matematického modelu výstražného a </a:t>
            </a:r>
            <a:r>
              <a:rPr lang="cs-CZ" sz="1800" b="1" dirty="0" err="1" smtClean="0"/>
              <a:t>antikolízního</a:t>
            </a:r>
            <a:r>
              <a:rPr lang="cs-CZ" sz="1800" b="1" dirty="0" smtClean="0"/>
              <a:t> systému pro řízení letu </a:t>
            </a:r>
            <a:r>
              <a:rPr lang="cs-CZ" sz="1800" b="1" dirty="0" err="1" smtClean="0"/>
              <a:t>ultralehkých</a:t>
            </a:r>
            <a:r>
              <a:rPr lang="cs-CZ" sz="1800" b="1" dirty="0" smtClean="0"/>
              <a:t> a lehkých letadel s využitím inteligentní kamery</a:t>
            </a:r>
            <a:endParaRPr lang="sk-SK" sz="1800" dirty="0" smtClean="0"/>
          </a:p>
          <a:p>
            <a:pPr>
              <a:lnSpc>
                <a:spcPct val="80000"/>
              </a:lnSpc>
            </a:pPr>
            <a:endParaRPr lang="sk-SK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3. marec 2009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Záverečná oponentúra projektu FT-TA3/104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EF7F-5B76-4C81-93A3-FAAF6FC5AEE4}" type="slidenum">
              <a:rPr lang="sk-SK"/>
              <a:pPr/>
              <a:t>44</a:t>
            </a:fld>
            <a:endParaRPr lang="sk-SK"/>
          </a:p>
        </p:txBody>
      </p:sp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Cieľ projektu :</a:t>
            </a:r>
            <a:endParaRPr lang="sk-SK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teoretický </a:t>
            </a:r>
            <a:r>
              <a:rPr lang="sk-SK" dirty="0"/>
              <a:t>a </a:t>
            </a:r>
            <a:r>
              <a:rPr lang="sk-SK" dirty="0" smtClean="0"/>
              <a:t>praktický výskum </a:t>
            </a:r>
            <a:r>
              <a:rPr lang="sk-SK" dirty="0"/>
              <a:t>v oblasti </a:t>
            </a:r>
            <a:r>
              <a:rPr lang="sk-SK" b="1" dirty="0"/>
              <a:t>spracovania obrazovej informácie</a:t>
            </a:r>
            <a:r>
              <a:rPr lang="sk-SK" dirty="0"/>
              <a:t> slúžiace pre potreby systému rýchlej reakcie určené pre </a:t>
            </a:r>
            <a:r>
              <a:rPr lang="sk-SK" b="1" dirty="0"/>
              <a:t>riadenie ultraľahkých lietadiel</a:t>
            </a:r>
            <a:r>
              <a:rPr lang="sk-SK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marL="914400" indent="-914400"/>
            <a:r>
              <a:rPr lang="sk-SK" sz="1800" i="1"/>
              <a:t>I.Časť </a:t>
            </a:r>
            <a:r>
              <a:rPr lang="sk-SK" sz="2000" i="1">
                <a:solidFill>
                  <a:srgbClr val="FF0000"/>
                </a:solidFill>
              </a:rPr>
              <a:t>Algoritmy rýchlej reakcie pre riadenie letu ultraľahkých a ľahkých lietadiel (2006)</a:t>
            </a:r>
            <a:r>
              <a:rPr lang="sk-SK" sz="1800" i="1"/>
              <a:t/>
            </a:r>
            <a:br>
              <a:rPr lang="sk-SK" sz="1800" i="1"/>
            </a:br>
            <a:r>
              <a:rPr lang="sk-SK" sz="1800" i="1"/>
              <a:t/>
            </a:r>
            <a:br>
              <a:rPr lang="sk-SK" sz="1800" i="1"/>
            </a:br>
            <a:r>
              <a:rPr lang="sk-SK" sz="1800" i="1"/>
              <a:t> (reflexívne metódy – vyhnutie sa prekážkam či bezprostrednej hrozbe)</a:t>
            </a:r>
            <a:r>
              <a:rPr lang="sk-SK" sz="1800"/>
              <a:t/>
            </a:r>
            <a:br>
              <a:rPr lang="sk-SK" sz="1800"/>
            </a:br>
            <a:endParaRPr lang="sk-SK" sz="180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3. marec 2009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Záverečná oponentúra projektu FT-TA3/104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1B59-97F5-406F-80D4-7A806EB5E82F}" type="slidenum">
              <a:rPr lang="sk-SK"/>
              <a:pPr/>
              <a:t>46</a:t>
            </a:fld>
            <a:endParaRPr lang="sk-SK"/>
          </a:p>
        </p:txBody>
      </p:sp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/>
              <a:t>D</a:t>
            </a:r>
            <a:r>
              <a:rPr lang="sk-SK" sz="2400"/>
              <a:t>ve oblasti scény kde sa kontinuálne počas letu vyhodnocujú hodnoty vektoru optického toku</a:t>
            </a:r>
            <a:r>
              <a:rPr lang="sk-SK" sz="3200"/>
              <a:t> </a:t>
            </a:r>
          </a:p>
        </p:txBody>
      </p:sp>
      <p:pic>
        <p:nvPicPr>
          <p:cNvPr id="9220" name="Picture 4" descr="opticalflow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12888" y="2376488"/>
            <a:ext cx="5688012" cy="36718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3. marec 2009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Záverečná oponentúra projektu FT-TA3/104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B36F-2EA8-47F4-ABDF-F393542E2AF0}" type="slidenum">
              <a:rPr lang="sk-SK"/>
              <a:pPr/>
              <a:t>47</a:t>
            </a:fld>
            <a:endParaRPr lang="sk-SK"/>
          </a:p>
        </p:txBody>
      </p:sp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/>
              <a:t>Implementácia a hodnotenie vybraných metód</a:t>
            </a:r>
            <a:endParaRPr lang="sk-SK" sz="32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2400"/>
              <a:t>využitie softvérovej knižnice OpenCV </a:t>
            </a:r>
          </a:p>
          <a:p>
            <a:r>
              <a:rPr lang="sk-SK" sz="2400"/>
              <a:t>muliplatformové použitie knižnice OpenCV </a:t>
            </a:r>
          </a:p>
          <a:p>
            <a:r>
              <a:rPr lang="sk-SK" sz="2400"/>
              <a:t>generovanie umelej scény vlastným programom AirSim</a:t>
            </a:r>
          </a:p>
          <a:p>
            <a:r>
              <a:rPr lang="sk-SK" sz="2400"/>
              <a:t>prenos simulovanej scény do programu pre spracovanie obrazu  prostredníctvom špeciálneho ovládača</a:t>
            </a:r>
          </a:p>
          <a:p>
            <a:r>
              <a:rPr lang="sk-SK" sz="2400"/>
              <a:t>Boli vyvinuté aplikácie, ktoré overujú algoritmy výpočtu optického toku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3. marec 2009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Záverečná oponentúra projektu FT-TA3/104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BFCB-D3A3-4285-8F65-1FA764EBC5C4}" type="slidenum">
              <a:rPr lang="sk-SK"/>
              <a:pPr/>
              <a:t>48</a:t>
            </a:fld>
            <a:endParaRPr lang="sk-SK"/>
          </a:p>
        </p:txBody>
      </p:sp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sk-SK" sz="2800" i="1"/>
              <a:t>Detekcia pohybujúcich s objektov v blízkom okolí lietadla 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detekciu pohybujúcich sa objektov sme použili metódy spracovania obrazu,  vybrali sme algoritmus výpočtu optického toku </a:t>
            </a:r>
          </a:p>
          <a:p>
            <a:r>
              <a:rPr lang="sk-SK"/>
              <a:t>navrhnuté programové vybavenie vyhodnocovalo týmto algoritmom získané tzv. </a:t>
            </a:r>
            <a:r>
              <a:rPr lang="sk-SK" b="1"/>
              <a:t>features</a:t>
            </a:r>
            <a:r>
              <a:rPr lang="sk-SK"/>
              <a:t> (črty) z presne definovanej časti snímanej dynamickej scény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3. marec 2009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Záverečná oponentúra projektu FT-TA3/104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B794-C80B-4689-9153-ED7C231AC084}" type="slidenum">
              <a:rPr lang="sk-SK"/>
              <a:pPr/>
              <a:t>49</a:t>
            </a:fld>
            <a:endParaRPr lang="sk-SK"/>
          </a:p>
        </p:txBody>
      </p:sp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200" i="1"/>
              <a:t>Detekcia pohybujúcich s objektov v blízkom okolí lietadla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Vybrané algoritmy, sme implementovali pomocou knižnice </a:t>
            </a:r>
            <a:r>
              <a:rPr lang="sk-SK" b="1"/>
              <a:t>OpenCV</a:t>
            </a:r>
          </a:p>
          <a:p>
            <a:r>
              <a:rPr lang="sk-SK"/>
              <a:t>Implementácia algoritmu výpočtu optického toku podľa algoritmu Lucas-Kanade a následne použitie algoritmu tzv. </a:t>
            </a:r>
            <a:r>
              <a:rPr lang="sk-SK" b="1"/>
              <a:t>features tracking</a:t>
            </a:r>
            <a:r>
              <a:rPr lang="sk-SK"/>
              <a:t>, t.j. sledovanie čŕt</a:t>
            </a:r>
          </a:p>
          <a:p>
            <a:r>
              <a:rPr lang="sk-SK"/>
              <a:t>Pomocou nových pozícií zadaných čŕt  je možné potom vypočítať </a:t>
            </a:r>
            <a:r>
              <a:rPr lang="sk-SK" b="1"/>
              <a:t>vektor posunu</a:t>
            </a:r>
            <a:r>
              <a:rPr lang="sk-SK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Čo robia informatici v ekonomickej a v bankovej praxi ? </a:t>
            </a:r>
            <a:endParaRPr lang="en-US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Návrh a realizácia údajových skladov –DWH</a:t>
            </a:r>
          </a:p>
          <a:p>
            <a:r>
              <a:rPr lang="sk-SK" dirty="0" err="1" smtClean="0"/>
              <a:t>Reporting</a:t>
            </a:r>
            <a:r>
              <a:rPr lang="sk-SK" dirty="0" smtClean="0"/>
              <a:t> DWH a nachádzanie trendov – napr. očkovanie dievčat proti vírusu, kt. zapríčiňuje rakovinu krčka maternice (ASSECO a DWH )</a:t>
            </a:r>
          </a:p>
          <a:p>
            <a:r>
              <a:rPr lang="sk-SK" dirty="0" smtClean="0"/>
              <a:t>Vývoj a realizácia </a:t>
            </a:r>
            <a:r>
              <a:rPr lang="sk-SK" dirty="0" err="1" smtClean="0"/>
              <a:t>dataminingových</a:t>
            </a:r>
            <a:r>
              <a:rPr lang="sk-SK" dirty="0" smtClean="0"/>
              <a:t> metód používaných v oblasti riadenia úverového rizika, </a:t>
            </a:r>
            <a:r>
              <a:rPr lang="sk-SK" dirty="0" err="1" smtClean="0"/>
              <a:t>market</a:t>
            </a:r>
            <a:r>
              <a:rPr lang="sk-SK" dirty="0" smtClean="0"/>
              <a:t> </a:t>
            </a:r>
            <a:r>
              <a:rPr lang="sk-SK" dirty="0" err="1" smtClean="0"/>
              <a:t>basket</a:t>
            </a:r>
            <a:r>
              <a:rPr lang="sk-SK" dirty="0" smtClean="0"/>
              <a:t> </a:t>
            </a:r>
            <a:r>
              <a:rPr lang="sk-SK" dirty="0" err="1" smtClean="0"/>
              <a:t>analysis</a:t>
            </a:r>
            <a:r>
              <a:rPr lang="sk-SK" dirty="0" smtClean="0"/>
              <a:t> (</a:t>
            </a:r>
            <a:r>
              <a:rPr lang="sk-SK" dirty="0" err="1" smtClean="0"/>
              <a:t>customer</a:t>
            </a:r>
            <a:r>
              <a:rPr lang="sk-SK" dirty="0" smtClean="0"/>
              <a:t> </a:t>
            </a:r>
            <a:r>
              <a:rPr lang="sk-SK" dirty="0" err="1" smtClean="0"/>
              <a:t>intelligence</a:t>
            </a:r>
            <a:r>
              <a:rPr lang="sk-SK" dirty="0" smtClean="0"/>
              <a:t>), modelovanie podvodov s DPH (aj daňová správa SR), detekcia podvodov v </a:t>
            </a:r>
            <a:r>
              <a:rPr lang="sk-SK" dirty="0" err="1" smtClean="0"/>
              <a:t>posťovniach</a:t>
            </a:r>
            <a:r>
              <a:rPr lang="sk-SK" dirty="0" smtClean="0"/>
              <a:t> , modelovanie </a:t>
            </a:r>
            <a:r>
              <a:rPr lang="sk-SK" dirty="0" err="1" smtClean="0"/>
              <a:t>churn-u</a:t>
            </a:r>
            <a:r>
              <a:rPr lang="sk-SK" dirty="0" smtClean="0"/>
              <a:t> (odchodu zákazníkov k inému operátorovi)a pod.</a:t>
            </a:r>
          </a:p>
          <a:p>
            <a:r>
              <a:rPr lang="sk-SK" dirty="0" smtClean="0"/>
              <a:t>Sú potrebné rádovo 100 tisíc záznamov</a:t>
            </a:r>
          </a:p>
          <a:p>
            <a:r>
              <a:rPr lang="sk-SK" dirty="0" smtClean="0"/>
              <a:t>Viď. </a:t>
            </a:r>
            <a:r>
              <a:rPr lang="sk-SK" dirty="0" err="1" smtClean="0">
                <a:hlinkClick r:id="rId2"/>
              </a:rPr>
              <a:t>www.diplomovka.sme.sk</a:t>
            </a:r>
            <a:r>
              <a:rPr lang="sk-SK" dirty="0" smtClean="0"/>
              <a:t> – množstvo DP vedených prednášateľom v spolupráci SLSP, VÚB a inde  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3. marec 2009</a:t>
            </a: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Záverečná oponentúra projektu FT-TA3/104</a:t>
            </a: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1FDA-4B25-465A-AC29-B29023387DBC}" type="slidenum">
              <a:rPr lang="sk-SK"/>
              <a:pPr/>
              <a:t>50</a:t>
            </a:fld>
            <a:endParaRPr lang="sk-SK"/>
          </a:p>
        </p:txBody>
      </p:sp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/>
              <a:t>Experiment detekcie a vyhýbanie sa prekážkam</a:t>
            </a:r>
          </a:p>
        </p:txBody>
      </p:sp>
      <p:pic>
        <p:nvPicPr>
          <p:cNvPr id="18436" name="Picture 4" descr="auto_prekazka_demo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1775" y="2924175"/>
            <a:ext cx="3409950" cy="3028950"/>
          </a:xfrm>
          <a:noFill/>
          <a:ln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755650" y="2420938"/>
            <a:ext cx="8043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sk-SK" b="1">
                <a:solidFill>
                  <a:schemeClr val="tx2"/>
                </a:solidFill>
              </a:rPr>
              <a:t>Detekcia prekážky vľavo, modrý štvorček vpravo indikuje vyhnutie sa jej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3. marec 2009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Záverečná oponentúra projektu FT-TA3/104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8435-F90A-412F-98E0-7E0876385483}" type="slidenum">
              <a:rPr lang="sk-SK"/>
              <a:pPr/>
              <a:t>51</a:t>
            </a:fld>
            <a:endParaRPr lang="sk-SK"/>
          </a:p>
        </p:txBody>
      </p:sp>
      <p:sp>
        <p:nvSpPr>
          <p:cNvPr id="675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Ukážka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Simulácia scény pomocou programu </a:t>
            </a:r>
            <a:r>
              <a:rPr lang="sk-SK" dirty="0" err="1"/>
              <a:t>AirSim</a:t>
            </a:r>
            <a:r>
              <a:rPr lang="sk-SK" dirty="0"/>
              <a:t> </a:t>
            </a:r>
          </a:p>
          <a:p>
            <a:r>
              <a:rPr lang="sk-SK" dirty="0"/>
              <a:t>Výpočet </a:t>
            </a:r>
            <a:r>
              <a:rPr lang="sk-SK" dirty="0" err="1"/>
              <a:t>úhybného</a:t>
            </a:r>
            <a:r>
              <a:rPr lang="sk-SK" dirty="0"/>
              <a:t> </a:t>
            </a:r>
            <a:r>
              <a:rPr lang="sk-SK" dirty="0" smtClean="0"/>
              <a:t>vektora : </a:t>
            </a:r>
          </a:p>
          <a:p>
            <a:pPr>
              <a:buNone/>
            </a:pPr>
            <a:r>
              <a:rPr lang="sk-SK" dirty="0" err="1" smtClean="0"/>
              <a:t>ukazka-plzen-xvid.avi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3. marec 2009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Záverečná oponentúra projektu FT-TA3/104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DBD1-C967-4ED4-A0E2-151E1F80ABAA}" type="slidenum">
              <a:rPr lang="sk-SK"/>
              <a:pPr/>
              <a:t>52</a:t>
            </a:fld>
            <a:endParaRPr lang="sk-SK"/>
          </a:p>
        </p:txBody>
      </p:sp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5800" indent="-685800"/>
            <a:r>
              <a:rPr lang="sk-SK" sz="3200"/>
              <a:t>Analýza a návrh rýchlych algoritmov výpočtu optického toku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k-SK" sz="2000" b="1">
                <a:solidFill>
                  <a:srgbClr val="FF0000"/>
                </a:solidFill>
              </a:rPr>
              <a:t>Optický tok je výpočet</a:t>
            </a:r>
            <a:r>
              <a:rPr lang="sk-SK" sz="2000"/>
              <a:t>, ktorý je veľmi náročný na procesorový čas, pretože ide o korelačnú metódu medzi dvoma snímkami zachytenými v rôznom čase.</a:t>
            </a:r>
          </a:p>
          <a:p>
            <a:pPr>
              <a:lnSpc>
                <a:spcPct val="80000"/>
              </a:lnSpc>
            </a:pPr>
            <a:r>
              <a:rPr lang="sk-SK" sz="2000"/>
              <a:t> Existuje niekoľko rôznych </a:t>
            </a:r>
            <a:r>
              <a:rPr lang="sk-SK" sz="2000" b="1">
                <a:solidFill>
                  <a:srgbClr val="FF0000"/>
                </a:solidFill>
              </a:rPr>
              <a:t>metód výpočtu optického toku</a:t>
            </a:r>
            <a:r>
              <a:rPr lang="sk-SK" sz="2000"/>
              <a:t> (Horn &amp; Schnuck, Lukas-Kanade, Proesmans, Camus, Fázová korelácia, Bloková korelácia, ...). </a:t>
            </a:r>
          </a:p>
          <a:p>
            <a:pPr>
              <a:lnSpc>
                <a:spcPct val="80000"/>
              </a:lnSpc>
            </a:pPr>
            <a:r>
              <a:rPr lang="sk-SK" sz="2000"/>
              <a:t>My sme si vybrali </a:t>
            </a:r>
            <a:r>
              <a:rPr lang="sk-SK" sz="2000" b="1">
                <a:solidFill>
                  <a:srgbClr val="FF0000"/>
                </a:solidFill>
              </a:rPr>
              <a:t>metódu blokovej korelácie</a:t>
            </a:r>
            <a:r>
              <a:rPr lang="sk-SK" sz="2000"/>
              <a:t> – </a:t>
            </a:r>
            <a:r>
              <a:rPr lang="sk-SK" sz="2000" b="1"/>
              <a:t>SAD (Sum of Absolute Differences). </a:t>
            </a:r>
          </a:p>
          <a:p>
            <a:pPr>
              <a:lnSpc>
                <a:spcPct val="80000"/>
              </a:lnSpc>
            </a:pPr>
            <a:r>
              <a:rPr lang="sk-SK" sz="2000"/>
              <a:t>Ide o metódu, ktorá je veľmi robustná a odolná voči šumu</a:t>
            </a:r>
          </a:p>
          <a:p>
            <a:pPr>
              <a:lnSpc>
                <a:spcPct val="80000"/>
              </a:lnSpc>
            </a:pPr>
            <a:r>
              <a:rPr lang="sk-SK" sz="2000"/>
              <a:t>Rôzne aplikácie nájdeme v rôznych multimediálnych štandardoch ako je mpeg-1, mpeg-2, mpeg-4/H.264. Jej nevýhodou je vysoká výpočtová náročnosť, a teda aj trvanie výpočtu.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marL="914400" indent="-914400"/>
            <a:r>
              <a:rPr lang="sk-SK" sz="1800" i="1" dirty="0" smtClean="0"/>
              <a:t>II.Časť </a:t>
            </a:r>
            <a:r>
              <a:rPr lang="sk-SK" sz="2000" i="1" dirty="0">
                <a:solidFill>
                  <a:srgbClr val="FF0000"/>
                </a:solidFill>
              </a:rPr>
              <a:t>Algoritmy rýchlej reakcie pre riadenie letu ultraľahkých a ľahkých lietadiel (2006)</a:t>
            </a:r>
            <a:r>
              <a:rPr lang="sk-SK" sz="1800" i="1" dirty="0"/>
              <a:t/>
            </a:r>
            <a:br>
              <a:rPr lang="sk-SK" sz="1800" i="1" dirty="0"/>
            </a:br>
            <a:r>
              <a:rPr lang="sk-SK" sz="1800" i="1" dirty="0"/>
              <a:t/>
            </a:r>
            <a:br>
              <a:rPr lang="sk-SK" sz="1800" i="1" dirty="0"/>
            </a:br>
            <a:r>
              <a:rPr lang="sk-SK" sz="1800" dirty="0" smtClean="0">
                <a:solidFill>
                  <a:srgbClr val="FF0000"/>
                </a:solidFill>
              </a:rPr>
              <a:t> Biologicky inšpirovaný optický snímač </a:t>
            </a:r>
            <a:r>
              <a:rPr lang="sk-SK" sz="1800" dirty="0"/>
              <a:t/>
            </a:r>
            <a:br>
              <a:rPr lang="sk-SK" sz="1800" dirty="0"/>
            </a:br>
            <a:endParaRPr lang="sk-SK" sz="1800" dirty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3. marec 2009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Záverečná oponentúra projektu FT-TA3/104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1CF9-9A08-444F-BEFF-A154D8F4D440}" type="slidenum">
              <a:rPr lang="sk-SK"/>
              <a:pPr/>
              <a:t>54</a:t>
            </a:fld>
            <a:endParaRPr lang="sk-SK"/>
          </a:p>
        </p:txBody>
      </p:sp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 dirty="0"/>
              <a:t/>
            </a:r>
            <a:br>
              <a:rPr lang="sk-SK" sz="2400" dirty="0"/>
            </a:br>
            <a:endParaRPr lang="sk-SK" sz="24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sk-SK" sz="2800" dirty="0"/>
              <a:t>problematika biologicky inšpirovaných snímačov (BIS</a:t>
            </a:r>
            <a:r>
              <a:rPr lang="sk-SK" sz="2800" dirty="0" smtClean="0"/>
              <a:t>)</a:t>
            </a:r>
            <a:endParaRPr lang="sk-SK" sz="2800" dirty="0"/>
          </a:p>
          <a:p>
            <a:pPr lvl="1"/>
            <a:r>
              <a:rPr lang="sk-SK" sz="2400" dirty="0"/>
              <a:t>výskumný projekt aplikovaného výskumu  antikolíznych systémov na báze BIS </a:t>
            </a:r>
            <a:r>
              <a:rPr lang="sk-SK" sz="2400" dirty="0" smtClean="0"/>
              <a:t> </a:t>
            </a:r>
            <a:r>
              <a:rPr lang="sk-SK" sz="2400" dirty="0"/>
              <a:t>v rokoch 2008-2010 </a:t>
            </a:r>
          </a:p>
          <a:p>
            <a:pPr lvl="1"/>
            <a:r>
              <a:rPr lang="sk-SK" sz="2400" dirty="0"/>
              <a:t> výskum sa zameriaval na zopovedanie otázky prečo napr. lietajúci hmyz efektívne deteguje prekážky a vyhýba sa im pri súčasnom nízkom výpočtovom výkone </a:t>
            </a:r>
          </a:p>
          <a:p>
            <a:pPr lvl="1"/>
            <a:r>
              <a:rPr lang="sk-SK" sz="2400" dirty="0"/>
              <a:t> výskum bol postavený aj na porovnaní snímačov s 2D a koncentricky usporiadanými elementárnymi a detektormi pri detekcii prekážok </a:t>
            </a:r>
          </a:p>
          <a:p>
            <a:r>
              <a:rPr lang="sk-SK" dirty="0" smtClean="0"/>
              <a:t>Boli realizované</a:t>
            </a:r>
            <a:r>
              <a:rPr lang="en-US" dirty="0" smtClean="0"/>
              <a:t> </a:t>
            </a:r>
            <a:r>
              <a:rPr lang="sk-SK" dirty="0" smtClean="0"/>
              <a:t>simulácie </a:t>
            </a:r>
            <a:r>
              <a:rPr lang="sk-SK" dirty="0"/>
              <a:t>výpočtu optického toku pre: </a:t>
            </a:r>
          </a:p>
          <a:p>
            <a:pPr lvl="1"/>
            <a:r>
              <a:rPr lang="sk-SK" b="1" dirty="0"/>
              <a:t>dvojrozmerný snímač</a:t>
            </a:r>
            <a:r>
              <a:rPr lang="sk-SK" dirty="0"/>
              <a:t> (2D)</a:t>
            </a:r>
          </a:p>
          <a:p>
            <a:pPr lvl="1"/>
            <a:r>
              <a:rPr lang="sk-SK" dirty="0"/>
              <a:t>snímač s </a:t>
            </a:r>
            <a:r>
              <a:rPr lang="sk-SK" b="1" dirty="0"/>
              <a:t>koncentricky usporiadanými detektormi</a:t>
            </a:r>
            <a:r>
              <a:rPr lang="sk-SK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3. marec 2009</a:t>
            </a: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Záverečná oponentúra projektu FT-TA3/104</a:t>
            </a: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4BB7-A455-45D6-ADB5-92F29BDF5AF6}" type="slidenum">
              <a:rPr lang="sk-SK"/>
              <a:pPr/>
              <a:t>55</a:t>
            </a:fld>
            <a:endParaRPr lang="sk-SK"/>
          </a:p>
        </p:txBody>
      </p:sp>
      <p:sp>
        <p:nvSpPr>
          <p:cNvPr id="33794" name="AutoShape 2"/>
          <p:cNvSpPr>
            <a:spLocks noGrp="1" noChangeArrowheads="1"/>
          </p:cNvSpPr>
          <p:nvPr>
            <p:ph type="title"/>
          </p:nvPr>
        </p:nvSpPr>
        <p:spPr>
          <a:xfrm>
            <a:off x="611188" y="908050"/>
            <a:ext cx="7924800" cy="1143000"/>
          </a:xfrm>
        </p:spPr>
        <p:txBody>
          <a:bodyPr/>
          <a:lstStyle/>
          <a:p>
            <a:r>
              <a:rPr lang="sk-SK" sz="1400" b="0"/>
              <a:t>Zobrazenie transformácie dvojrozmerného snímku (2D) na snímač s koncentricky usporiadanými detektormi COARD (COncetric ARrangement Detectors) pomocou transformácie log-polar . Signál jedného z pixelov v snímači COARD sa vypočíta ako priemer signálu zo všetkých detektorov 2D tvoriacich jeden pixel snímača COARD</a:t>
            </a:r>
            <a:r>
              <a:rPr lang="sk-SK" sz="3200"/>
              <a:t> 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2051050" y="2420938"/>
          <a:ext cx="5753100" cy="3943350"/>
        </p:xfrm>
        <a:graphic>
          <a:graphicData uri="http://schemas.openxmlformats.org/presentationml/2006/ole">
            <p:oleObj spid="_x0000_s60441" name="Visio" r:id="rId3" imgW="6526987" imgH="446593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3. marec 2009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Záverečná oponentúra projektu FT-TA3/104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6CE7-1DB5-4A25-96FE-FE06C358CA59}" type="slidenum">
              <a:rPr lang="sk-SK"/>
              <a:pPr/>
              <a:t>56</a:t>
            </a:fld>
            <a:endParaRPr lang="sk-SK"/>
          </a:p>
        </p:txBody>
      </p:sp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2000"/>
              <a:t>Simulácie optického toku pre dvojrozmerný snímač (2D)</a:t>
            </a:r>
            <a:br>
              <a:rPr lang="sk-SK" sz="2000"/>
            </a:br>
            <a:endParaRPr lang="sk-SK" sz="2000"/>
          </a:p>
        </p:txBody>
      </p:sp>
      <p:pic>
        <p:nvPicPr>
          <p:cNvPr id="31748" name="Picture 4" descr="Simulacia_SA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-12207" r="-12207"/>
          <a:stretch>
            <a:fillRect/>
          </a:stretch>
        </p:blipFill>
        <p:spPr>
          <a:xfrm>
            <a:off x="-684213" y="1700213"/>
            <a:ext cx="9577388" cy="43862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3. marec 2009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Záverečná oponentúra projektu FT-TA3/104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4A02-55E2-434B-88AB-7A218816E8EF}" type="slidenum">
              <a:rPr lang="sk-SK"/>
              <a:pPr/>
              <a:t>57</a:t>
            </a:fld>
            <a:endParaRPr lang="sk-SK"/>
          </a:p>
        </p:txBody>
      </p:sp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2000"/>
              <a:t>Simulácie optického toku pre snímač s koncentricky usporiadanými detektormi</a:t>
            </a:r>
          </a:p>
        </p:txBody>
      </p:sp>
      <p:pic>
        <p:nvPicPr>
          <p:cNvPr id="32772" name="Picture 4" descr="Simulacia_COARD_SA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1" y="1676400"/>
            <a:ext cx="7659688" cy="4267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3. marec 2009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Záverečná oponentúra projektu FT-TA3/104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F52E-734A-4FDD-98A2-A8585F9B392F}" type="slidenum">
              <a:rPr lang="sk-SK"/>
              <a:pPr/>
              <a:t>58</a:t>
            </a:fld>
            <a:endParaRPr lang="sk-SK"/>
          </a:p>
        </p:txBody>
      </p:sp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000"/>
              <a:t>Porovnanie výsledkov simulácií výpočtu optického toku pre 2D detektor a biologicky inšpirovaný snímač </a:t>
            </a:r>
            <a:br>
              <a:rPr lang="sk-SK" sz="2000"/>
            </a:br>
            <a:endParaRPr lang="sk-SK" sz="20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k-SK" sz="2000" b="1">
                <a:solidFill>
                  <a:srgbClr val="FF0000"/>
                </a:solidFill>
              </a:rPr>
              <a:t>Porovnanie zložitosti výpočtu</a:t>
            </a:r>
            <a:r>
              <a:rPr lang="sk-SK" sz="2000"/>
              <a:t> pre výpočet optických tokov pre obidva snímače hovorí v prospech snímača COARD </a:t>
            </a:r>
          </a:p>
          <a:p>
            <a:pPr>
              <a:lnSpc>
                <a:spcPct val="80000"/>
              </a:lnSpc>
            </a:pPr>
            <a:r>
              <a:rPr lang="sk-SK" sz="2000"/>
              <a:t>Optický tok sa pre snímač COARD vypočítava </a:t>
            </a:r>
            <a:r>
              <a:rPr lang="sk-SK" sz="2000" b="1">
                <a:solidFill>
                  <a:srgbClr val="FF0000"/>
                </a:solidFill>
              </a:rPr>
              <a:t>za kratšiu dobu – je však menej presný ako pre 2D snímač</a:t>
            </a:r>
          </a:p>
          <a:p>
            <a:pPr>
              <a:lnSpc>
                <a:spcPct val="80000"/>
              </a:lnSpc>
            </a:pPr>
            <a:r>
              <a:rPr lang="sk-SK" sz="2000"/>
              <a:t>Pre prípad  snímača COARD je treba rozlíšiť informáciu dodanú cez WEDGES a RINGS, informácie z nich sa vzájomne dopĺňajú, pričom celkovo snímač COARD veľmi dobre deteguje pohybujúcu sa  zem pod lietadlom a je </a:t>
            </a:r>
            <a:r>
              <a:rPr lang="sk-SK" sz="2000">
                <a:solidFill>
                  <a:srgbClr val="FF0000"/>
                </a:solidFill>
              </a:rPr>
              <a:t>citlivý na zmeny horizontu. </a:t>
            </a:r>
          </a:p>
          <a:p>
            <a:pPr>
              <a:lnSpc>
                <a:spcPct val="80000"/>
              </a:lnSpc>
            </a:pPr>
            <a:r>
              <a:rPr lang="sk-SK" sz="2000"/>
              <a:t>Vidíme možnosť ďalšieho skúmania vlastností optického toku vypočítaného zo snímača COARD pre určitý okruh aplikácií – nie však pre riadenie letu ultraľahkých lietadiel (kde je nutná detekcia prekážok na veľké vzdialenosti)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3. marec 2009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Záverečná oponentúra projektu FT-TA3/104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61FA-5D1A-4BAE-969D-4A20355DE2BD}" type="slidenum">
              <a:rPr lang="sk-SK"/>
              <a:pPr/>
              <a:t>59</a:t>
            </a:fld>
            <a:endParaRPr lang="sk-SK"/>
          </a:p>
        </p:txBody>
      </p:sp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sk-SK" sz="2000" dirty="0"/>
              <a:t>Výsledky implementácie  výpočtu optického toku  na platforme FPGA pre biologicky inšpirujúci sa snímač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/>
              <a:t>Implementácia výpočtu optického toku bola nami vykonaná pre snímač COARD na platforme FPGA Virtex4 (výrobca XILINX, USA)</a:t>
            </a:r>
          </a:p>
          <a:p>
            <a:pPr>
              <a:lnSpc>
                <a:spcPct val="90000"/>
              </a:lnSpc>
            </a:pPr>
            <a:r>
              <a:rPr lang="sk-SK"/>
              <a:t>Implementácia algoritmov  sa udiala na úrovni implementácie zdrojového kódu pre vnorený 32 bit RISC mikroprocesor MicroBlaze, ktorý je súčasťou výrobcom FPGA dodaného IP (Intellectual Property).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Prednášateľ 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/>
              <a:t>1987 UK MFF RNDR. kvantová elektronika a optika</a:t>
            </a:r>
          </a:p>
          <a:p>
            <a:r>
              <a:rPr lang="sk-SK" dirty="0" smtClean="0"/>
              <a:t>1992 UK MFF CSc. kvantová elektronika a optika </a:t>
            </a:r>
          </a:p>
          <a:p>
            <a:r>
              <a:rPr lang="sk-SK" dirty="0" smtClean="0"/>
              <a:t>2004 </a:t>
            </a:r>
            <a:r>
              <a:rPr lang="sk-SK" dirty="0" err="1" smtClean="0"/>
              <a:t>Zapadočeská</a:t>
            </a:r>
            <a:r>
              <a:rPr lang="sk-SK" dirty="0" smtClean="0"/>
              <a:t> univerzita Plzeň, Fakulta elektrotechnická, DOC. Elektronika </a:t>
            </a:r>
          </a:p>
          <a:p>
            <a:r>
              <a:rPr lang="sk-SK" dirty="0" smtClean="0"/>
              <a:t>Vývoj snímacích systémov</a:t>
            </a:r>
            <a:r>
              <a:rPr lang="sk-SK" b="1" dirty="0" smtClean="0"/>
              <a:t> 1987-2009</a:t>
            </a:r>
          </a:p>
          <a:p>
            <a:pPr lvl="1"/>
            <a:r>
              <a:rPr lang="sk-SK" dirty="0" smtClean="0"/>
              <a:t>CCD kamery, termovízne a </a:t>
            </a:r>
            <a:r>
              <a:rPr lang="sk-SK" dirty="0" err="1" smtClean="0"/>
              <a:t>termografické</a:t>
            </a:r>
            <a:r>
              <a:rPr lang="sk-SK" dirty="0" smtClean="0"/>
              <a:t> kamery, X RAY kamery</a:t>
            </a:r>
          </a:p>
          <a:p>
            <a:pPr lvl="1"/>
            <a:r>
              <a:rPr lang="sk-SK" dirty="0" smtClean="0"/>
              <a:t>Systémová analýza, návrh a realizácia elektroniky a vnorených systémov (</a:t>
            </a:r>
            <a:r>
              <a:rPr lang="sk-SK" dirty="0" err="1" smtClean="0"/>
              <a:t>embedded</a:t>
            </a:r>
            <a:r>
              <a:rPr lang="sk-SK" dirty="0" smtClean="0"/>
              <a:t> </a:t>
            </a:r>
            <a:r>
              <a:rPr lang="sk-SK" dirty="0" err="1" smtClean="0"/>
              <a:t>systems</a:t>
            </a:r>
            <a:r>
              <a:rPr lang="sk-SK" dirty="0" smtClean="0"/>
              <a:t>) v snímacích systémoch</a:t>
            </a:r>
          </a:p>
          <a:p>
            <a:pPr lvl="1"/>
            <a:r>
              <a:rPr lang="sk-SK" dirty="0" err="1" smtClean="0"/>
              <a:t>Intgerácia</a:t>
            </a:r>
            <a:r>
              <a:rPr lang="sk-SK" dirty="0" smtClean="0"/>
              <a:t> snímacích systémov do nadradených informačných systémov</a:t>
            </a:r>
          </a:p>
          <a:p>
            <a:r>
              <a:rPr lang="sk-SK" dirty="0" smtClean="0"/>
              <a:t>V rokoch </a:t>
            </a:r>
            <a:r>
              <a:rPr lang="sk-SK" b="1" dirty="0" smtClean="0"/>
              <a:t>2006-2012</a:t>
            </a:r>
            <a:r>
              <a:rPr lang="sk-SK" dirty="0" smtClean="0"/>
              <a:t> pôsobenie na ekonomických fakultách ako učiteľ predmetov </a:t>
            </a:r>
            <a:r>
              <a:rPr lang="sk-SK" dirty="0" err="1" smtClean="0"/>
              <a:t>hopodárskej</a:t>
            </a:r>
            <a:r>
              <a:rPr lang="sk-SK" dirty="0" smtClean="0"/>
              <a:t> informatiky  </a:t>
            </a:r>
          </a:p>
          <a:p>
            <a:r>
              <a:rPr lang="sk-SK" dirty="0" smtClean="0"/>
              <a:t>Budú prezentované projekty realizované v spolupráci s OPROX a.s. Brno – Ing. </a:t>
            </a:r>
            <a:r>
              <a:rPr lang="sk-SK" dirty="0" err="1" smtClean="0"/>
              <a:t>J.Škvarek</a:t>
            </a:r>
            <a:r>
              <a:rPr lang="sk-SK" dirty="0" smtClean="0"/>
              <a:t>, CSc. riaditeľ , spoločnosti Z.L.D Praha, PAME BB, Mgr. </a:t>
            </a:r>
            <a:r>
              <a:rPr lang="sk-SK" dirty="0" err="1" smtClean="0"/>
              <a:t>M.Pančík</a:t>
            </a:r>
            <a:r>
              <a:rPr lang="sk-SK" dirty="0" smtClean="0"/>
              <a:t>   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3. marec 2009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Záverečná oponentúra projektu FT-TA3/104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D389-AF56-4039-B6C1-44161736E0FE}" type="slidenum">
              <a:rPr lang="sk-SK"/>
              <a:pPr/>
              <a:t>60</a:t>
            </a:fld>
            <a:endParaRPr lang="sk-SK"/>
          </a:p>
        </p:txBody>
      </p:sp>
      <p:sp>
        <p:nvSpPr>
          <p:cNvPr id="686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Ukážka výpočtov optického </a:t>
            </a:r>
            <a:r>
              <a:rPr lang="sk-SK" sz="3200" dirty="0" smtClean="0"/>
              <a:t>toku</a:t>
            </a:r>
            <a:r>
              <a:rPr lang="en-US" sz="3200" dirty="0" smtClean="0"/>
              <a:t> </a:t>
            </a:r>
            <a:r>
              <a:rPr lang="en-US" sz="3200" dirty="0" err="1" smtClean="0"/>
              <a:t>zo</a:t>
            </a:r>
            <a:r>
              <a:rPr lang="en-US" sz="3200" dirty="0" smtClean="0"/>
              <a:t> </a:t>
            </a:r>
            <a:r>
              <a:rPr lang="en-US" sz="3200" dirty="0" err="1" smtClean="0"/>
              <a:t>sn</a:t>
            </a:r>
            <a:r>
              <a:rPr lang="sk-SK" sz="3200" dirty="0" smtClean="0"/>
              <a:t>í</a:t>
            </a:r>
            <a:r>
              <a:rPr lang="en-US" sz="3200" dirty="0" smtClean="0"/>
              <a:t>ma</a:t>
            </a:r>
            <a:r>
              <a:rPr lang="sk-SK" sz="3200" dirty="0" smtClean="0"/>
              <a:t>č</a:t>
            </a:r>
            <a:r>
              <a:rPr lang="en-US" sz="3200" dirty="0" smtClean="0"/>
              <a:t>a COARD </a:t>
            </a:r>
            <a:r>
              <a:rPr lang="sk-SK" sz="3200" dirty="0" smtClean="0"/>
              <a:t> </a:t>
            </a:r>
            <a:r>
              <a:rPr lang="sk-SK" sz="3200" dirty="0"/>
              <a:t>na báze DSP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Bol p</a:t>
            </a:r>
            <a:r>
              <a:rPr lang="en-US" dirty="0" err="1" smtClean="0"/>
              <a:t>ou</a:t>
            </a:r>
            <a:r>
              <a:rPr lang="sk-SK" dirty="0" smtClean="0"/>
              <a:t>žitý laboratórny </a:t>
            </a:r>
            <a:r>
              <a:rPr lang="sk-SK" dirty="0"/>
              <a:t>vzor inteligentnej kamery </a:t>
            </a:r>
          </a:p>
          <a:p>
            <a:r>
              <a:rPr lang="sk-SK" dirty="0"/>
              <a:t>Výpočty optického toku a </a:t>
            </a:r>
            <a:r>
              <a:rPr lang="sk-SK" dirty="0" err="1"/>
              <a:t>úhybného</a:t>
            </a:r>
            <a:r>
              <a:rPr lang="sk-SK" dirty="0"/>
              <a:t> vektora v DSP</a:t>
            </a:r>
          </a:p>
          <a:p>
            <a:r>
              <a:rPr lang="sk-SK" dirty="0"/>
              <a:t>V DSP bol simulovaný aj biologický detektor</a:t>
            </a:r>
          </a:p>
          <a:p>
            <a:r>
              <a:rPr lang="sk-SK" dirty="0"/>
              <a:t>UKAZKY </a:t>
            </a:r>
            <a:r>
              <a:rPr lang="sk-SK" dirty="0" smtClean="0"/>
              <a:t>:</a:t>
            </a:r>
          </a:p>
          <a:p>
            <a:pPr lvl="1"/>
            <a:r>
              <a:rPr lang="sk-SK" dirty="0" err="1" smtClean="0"/>
              <a:t>ukazka-sewac-full-xvid.avi</a:t>
            </a:r>
            <a:endParaRPr lang="sk-SK" dirty="0"/>
          </a:p>
          <a:p>
            <a:pPr lvl="1"/>
            <a:r>
              <a:rPr lang="sk-SK" dirty="0"/>
              <a:t>Kolízia vtáka s lietadlom </a:t>
            </a:r>
            <a:r>
              <a:rPr lang="sk-SK" dirty="0" smtClean="0"/>
              <a:t>– video </a:t>
            </a:r>
            <a:r>
              <a:rPr lang="sk-SK" dirty="0" err="1" smtClean="0"/>
              <a:t>jet_vs_bird.wmv</a:t>
            </a:r>
            <a:endParaRPr lang="sk-SK" dirty="0" smtClean="0"/>
          </a:p>
          <a:p>
            <a:pPr lvl="1">
              <a:buNone/>
            </a:pPr>
            <a:r>
              <a:rPr lang="sk-SK" dirty="0" smtClean="0"/>
              <a:t>Skratene jet_vs_bird-cut.wmv spracovanie obrazu s využitím COARD</a:t>
            </a:r>
            <a:endParaRPr lang="sk-SK" dirty="0"/>
          </a:p>
          <a:p>
            <a:endParaRPr lang="sk-SK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3. marec 2009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Záverečná oponentúra projektu FT-TA3/104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41FF-00CC-48B8-A976-0A334A153B35}" type="slidenum">
              <a:rPr lang="sk-SK"/>
              <a:pPr/>
              <a:t>61</a:t>
            </a:fld>
            <a:endParaRPr lang="sk-SK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9636" name="Picture 4" descr="Bi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2000" dirty="0" smtClean="0"/>
              <a:t>III. </a:t>
            </a:r>
            <a:r>
              <a:rPr lang="sk-SK" sz="2000" dirty="0"/>
              <a:t>Časť </a:t>
            </a:r>
            <a:r>
              <a:rPr lang="sk-SK" sz="2400" dirty="0">
                <a:solidFill>
                  <a:srgbClr val="FF0000"/>
                </a:solidFill>
              </a:rPr>
              <a:t>Tvorba a overenie matematického modelu výstražného a antikolízneho systému pre riadenie letu ultraľahkých a ľahkých lietadiel (2007)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3. marec 2009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Záverečná oponentúra projektu FT-TA3/104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AEC9-18C5-4F3A-BA81-65B14D0A30DE}" type="slidenum">
              <a:rPr lang="sk-SK"/>
              <a:pPr/>
              <a:t>63</a:t>
            </a:fld>
            <a:endParaRPr lang="sk-SK"/>
          </a:p>
        </p:txBody>
      </p:sp>
      <p:sp>
        <p:nvSpPr>
          <p:cNvPr id="4710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0"/>
              <a:t>Bola vykonaná vstupná rešerš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2400"/>
              <a:t>Charakter ultraľahkých lietadiel a podmienky ich letu</a:t>
            </a:r>
          </a:p>
          <a:p>
            <a:r>
              <a:rPr lang="sk-SK" sz="2400"/>
              <a:t>Letecké kolízie, prístup ako im predchádzať (pohľad pilota)</a:t>
            </a:r>
          </a:p>
          <a:p>
            <a:r>
              <a:rPr lang="sk-SK" sz="2400"/>
              <a:t>Optoelektronický pasívny systém, antikolízny systém pre automobilový a letecký priemysel</a:t>
            </a:r>
          </a:p>
          <a:p>
            <a:r>
              <a:rPr lang="sk-SK" sz="2400"/>
              <a:t>Lietadlá bez posádky  UAS (</a:t>
            </a:r>
            <a:r>
              <a:rPr lang="sk-SK" sz="2400" i="1"/>
              <a:t>Unmanned Aircraft Systems</a:t>
            </a:r>
            <a:r>
              <a:rPr lang="sk-SK" sz="240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3. marec 2009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Záverečná oponentúra projektu FT-TA3/104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CBAE-70CD-49BD-A361-EF065724C18C}" type="slidenum">
              <a:rPr lang="sk-SK"/>
              <a:pPr/>
              <a:t>64</a:t>
            </a:fld>
            <a:endParaRPr lang="sk-SK"/>
          </a:p>
        </p:txBody>
      </p:sp>
      <p:sp>
        <p:nvSpPr>
          <p:cNvPr id="4813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0"/>
              <a:t>Matematický model kolíznej situácie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sz="2400"/>
              <a:t>Vytvorili sme matematický model kolíznej situácie – </a:t>
            </a:r>
            <a:r>
              <a:rPr lang="sk-SK" sz="2400" i="1"/>
              <a:t>dráh obidvoch letiacich objektov, ktoré sa nakoniec zrazia (dôjde ku kolízii)</a:t>
            </a:r>
          </a:p>
          <a:p>
            <a:pPr>
              <a:lnSpc>
                <a:spcPct val="90000"/>
              </a:lnSpc>
            </a:pPr>
            <a:r>
              <a:rPr lang="sk-SK" sz="2400"/>
              <a:t>Na základe tohto modelu sme dospeli k záveru, že ak sa v zornom poli kamery pasívneho antikolízneho systému ultraľahkého lietadla  nachádza iný letiaci objekt a tento je </a:t>
            </a:r>
            <a:r>
              <a:rPr lang="sk-SK" sz="2400">
                <a:solidFill>
                  <a:srgbClr val="FF3300"/>
                </a:solidFill>
              </a:rPr>
              <a:t>relatívne nepohyblivý (voči nám)</a:t>
            </a:r>
            <a:r>
              <a:rPr lang="sk-SK" sz="2400"/>
              <a:t> – je pravdepodobné, že sa s týmto letiacim objektom zrazí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3. marec 2009</a:t>
            </a: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Záverečná oponentúra projektu FT-TA3/104</a:t>
            </a: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9EFE-EF6A-4290-ABED-550512464EB4}" type="slidenum">
              <a:rPr lang="sk-SK"/>
              <a:pPr/>
              <a:t>65</a:t>
            </a:fld>
            <a:endParaRPr lang="sk-SK"/>
          </a:p>
        </p:txBody>
      </p:sp>
      <p:sp>
        <p:nvSpPr>
          <p:cNvPr id="53250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-381000"/>
            <a:ext cx="8229600" cy="1371600"/>
          </a:xfrm>
        </p:spPr>
        <p:txBody>
          <a:bodyPr/>
          <a:lstStyle/>
          <a:p>
            <a:r>
              <a:rPr lang="sk-SK" sz="2000" b="0" i="1" dirty="0"/>
              <a:t>Závery teoretického modelu </a:t>
            </a:r>
            <a:br>
              <a:rPr lang="sk-SK" sz="2000" b="0" i="1" dirty="0"/>
            </a:br>
            <a:r>
              <a:rPr lang="sk-SK" sz="2000" b="0" i="1" dirty="0"/>
              <a:t>– </a:t>
            </a:r>
            <a:r>
              <a:rPr lang="sk-SK" sz="2000" b="0" i="1" dirty="0">
                <a:solidFill>
                  <a:srgbClr val="FF0000"/>
                </a:solidFill>
              </a:rPr>
              <a:t>pozorovací uhol sa v čase nemení :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1371600" y="1143000"/>
          <a:ext cx="5753100" cy="5562600"/>
        </p:xfrm>
        <a:graphic>
          <a:graphicData uri="http://schemas.openxmlformats.org/presentationml/2006/ole">
            <p:oleObj spid="_x0000_s61465" name="Visio" r:id="rId3" imgW="9293230" imgH="8992494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3. marec 2009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Záverečná oponentúra projektu FT-TA3/104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4061-37E0-4178-A9B4-FE489BA72153}" type="slidenum">
              <a:rPr lang="sk-SK"/>
              <a:pPr/>
              <a:t>66</a:t>
            </a:fld>
            <a:endParaRPr lang="sk-SK"/>
          </a:p>
        </p:txBody>
      </p:sp>
      <p:sp>
        <p:nvSpPr>
          <p:cNvPr id="542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1800" b="0" i="1"/>
              <a:t>Finálna úvaha o potrebnom rozlíšení kamery pasívneho antikolízneho systému </a:t>
            </a:r>
            <a:br>
              <a:rPr lang="sk-SK" sz="1800" b="0" i="1"/>
            </a:br>
            <a:endParaRPr lang="sk-SK" sz="1800" b="0" i="1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sz="2000"/>
              <a:t>Vzhľadom na to, že pasívny snímací systém by mal pokryť troma kamerami celkové zorné pole ± 110º</a:t>
            </a:r>
          </a:p>
          <a:p>
            <a:pPr>
              <a:lnSpc>
                <a:spcPct val="90000"/>
              </a:lnSpc>
            </a:pPr>
            <a:r>
              <a:rPr lang="sk-SK" sz="2000"/>
              <a:t>na každú kameru tak vychádza minimálne zorné pole FOV = 70º čo je v rozpore s našim záverom výpočtu FOV pre kameru so snímačom CMOS MICRON (FOV~30º)</a:t>
            </a:r>
          </a:p>
          <a:p>
            <a:pPr>
              <a:lnSpc>
                <a:spcPct val="90000"/>
              </a:lnSpc>
            </a:pPr>
            <a:r>
              <a:rPr lang="sk-SK" sz="2000"/>
              <a:t>Riešenie rozporu vidíme v použití CMOS snímača s väčším počtom pixelov, využití kaskádového zapojenia snímačov Micron (konkrétne by sa zapojili dva snímače a využila by sa iba jedna elektronika kamery).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3. marec 2009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Záverečná oponentúra projektu FT-TA3/104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FD7F-6179-4D66-944C-F7D8DCC15133}" type="slidenum">
              <a:rPr lang="sk-SK"/>
              <a:pPr/>
              <a:t>67</a:t>
            </a:fld>
            <a:endParaRPr lang="sk-SK"/>
          </a:p>
        </p:txBody>
      </p:sp>
      <p:sp>
        <p:nvSpPr>
          <p:cNvPr id="5837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/>
              <a:t>Videoukážka simulácie detekcie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Ukážka : </a:t>
            </a:r>
          </a:p>
          <a:p>
            <a:pPr lvl="1"/>
            <a:r>
              <a:rPr lang="sk-SK" dirty="0" smtClean="0"/>
              <a:t>Pred spracovaním sim-letu-9.avi</a:t>
            </a:r>
          </a:p>
          <a:p>
            <a:pPr lvl="1"/>
            <a:r>
              <a:rPr lang="sk-SK" dirty="0" smtClean="0"/>
              <a:t>spracovanie-9.avi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3. marec 2009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Záverečná oponentúra projektu FT-TA3/104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4E9A-24CF-4524-A6A7-F245E9374391}" type="slidenum">
              <a:rPr lang="sk-SK"/>
              <a:pPr/>
              <a:t>68</a:t>
            </a:fld>
            <a:endParaRPr lang="sk-SK"/>
          </a:p>
        </p:txBody>
      </p:sp>
      <p:sp>
        <p:nvSpPr>
          <p:cNvPr id="5939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Výsledok </a:t>
            </a:r>
            <a:r>
              <a:rPr lang="sk-SK" dirty="0" smtClean="0"/>
              <a:t>s reálnym testovaním:</a:t>
            </a:r>
            <a:endParaRPr lang="sk-SK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Problémom bola </a:t>
            </a:r>
            <a:r>
              <a:rPr lang="sk-SK" b="1"/>
              <a:t>robustnos</a:t>
            </a:r>
            <a:r>
              <a:rPr lang="sk-SK"/>
              <a:t>ť takéhoto riešenia, pretože algoritmy, ktoré sme prezentovali síce fungovali, ale pri ďalších simuláciách dochádzalo k falošným alarmom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A33B-6D8A-4D14-BE6A-E4C42BB10E95}" type="slidenum">
              <a:rPr lang="sk-SK"/>
              <a:pPr/>
              <a:t>69</a:t>
            </a:fld>
            <a:endParaRPr lang="sk-SK"/>
          </a:p>
        </p:txBody>
      </p:sp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Koniec </a:t>
            </a:r>
            <a:r>
              <a:rPr lang="sk-SK" dirty="0"/>
              <a:t>prezentácie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7733" y="4343400"/>
            <a:ext cx="737573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dirty="0" smtClean="0"/>
              <a:t>Prezentácia </a:t>
            </a:r>
            <a:r>
              <a:rPr lang="en-US" sz="2400" dirty="0" smtClean="0"/>
              <a:t>je</a:t>
            </a:r>
            <a:r>
              <a:rPr lang="sk-SK" sz="2400" dirty="0" smtClean="0"/>
              <a:t> umiestnená na www stránk</a:t>
            </a:r>
            <a:r>
              <a:rPr lang="en-US" sz="2400" smtClean="0"/>
              <a:t>e</a:t>
            </a:r>
            <a:r>
              <a:rPr lang="sk-SK" sz="2400" smtClean="0"/>
              <a:t> </a:t>
            </a:r>
            <a:r>
              <a:rPr lang="sk-SK" sz="2400" dirty="0" smtClean="0"/>
              <a:t>autora :</a:t>
            </a:r>
          </a:p>
          <a:p>
            <a:pPr algn="ctr"/>
            <a:r>
              <a:rPr lang="sk-SK" sz="2800" dirty="0" smtClean="0">
                <a:hlinkClick r:id="rId2"/>
              </a:rPr>
              <a:t>www.drpancik.sk</a:t>
            </a:r>
            <a:r>
              <a:rPr lang="en-US" sz="2800" dirty="0"/>
              <a:t> </a:t>
            </a:r>
            <a:r>
              <a:rPr lang="en-US" sz="2800" dirty="0" err="1" smtClean="0"/>
              <a:t>sekcia</a:t>
            </a:r>
            <a:r>
              <a:rPr lang="en-US" sz="2800" dirty="0" smtClean="0"/>
              <a:t> AKTIVITY a PROFIL</a:t>
            </a:r>
            <a:endParaRPr lang="sk-SK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1" y="1752600"/>
            <a:ext cx="662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Záverom sa autor chce poďakovať spoločnosti OPROX a.s.menovite pánu Ing. Jozefopvi Škvarkovi, CSc., riaditeľovi,  za možnosť podieľať sa na projektoch vývoja inteligentných snímacích systémov  spomenutých v prednáške </a:t>
            </a:r>
            <a:endParaRPr lang="sk-SK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Obsah prednášky 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Prednášateľ</a:t>
            </a:r>
          </a:p>
          <a:p>
            <a:r>
              <a:rPr lang="sk-SK" dirty="0" smtClean="0"/>
              <a:t>Historický exkurz o vývoji snímacích systémov v Banskej Bystrici v rokoch 1987-2002</a:t>
            </a:r>
          </a:p>
          <a:p>
            <a:r>
              <a:rPr lang="sk-SK" dirty="0" smtClean="0"/>
              <a:t>Inteligentný diaľkomer projekt DMER (2003-2005) </a:t>
            </a:r>
          </a:p>
          <a:p>
            <a:r>
              <a:rPr lang="sk-SK" dirty="0" smtClean="0"/>
              <a:t>Inteligentná kamera projekt IKAS (2007-2008)</a:t>
            </a:r>
          </a:p>
          <a:p>
            <a:r>
              <a:rPr lang="sk-SK" dirty="0" smtClean="0"/>
              <a:t>Biologicky inšpirovaná kamera SEWAC (2007-2008)</a:t>
            </a:r>
          </a:p>
          <a:p>
            <a:r>
              <a:rPr lang="sk-SK" dirty="0" smtClean="0"/>
              <a:t>Zhrnutie 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700" dirty="0" smtClean="0"/>
              <a:t>Historický exkurz o vývoji snímacích systémov v Banskej Bystrici v rokoch 1987-2002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/>
              <a:t>Pracovisko výskumu a vývoja koncernu TESLA Spotrebná elektronika BA (VAREZ, VRUSE), neskôr T</a:t>
            </a:r>
            <a:r>
              <a:rPr lang="en-US" dirty="0" err="1" smtClean="0"/>
              <a:t>aN</a:t>
            </a:r>
            <a:r>
              <a:rPr lang="en-US" dirty="0" smtClean="0"/>
              <a:t> System , </a:t>
            </a:r>
            <a:endParaRPr lang="sk-SK" dirty="0" smtClean="0"/>
          </a:p>
          <a:p>
            <a:r>
              <a:rPr lang="sk-SK" dirty="0" smtClean="0"/>
              <a:t>Ing. </a:t>
            </a:r>
            <a:r>
              <a:rPr lang="sk-SK" dirty="0" err="1" smtClean="0"/>
              <a:t>Ščepko</a:t>
            </a:r>
            <a:r>
              <a:rPr lang="sk-SK" dirty="0" smtClean="0"/>
              <a:t>, Ing. Kolesár, </a:t>
            </a:r>
            <a:r>
              <a:rPr lang="en-US" dirty="0" err="1" smtClean="0"/>
              <a:t>M.Hudec</a:t>
            </a:r>
            <a:r>
              <a:rPr lang="en-US" dirty="0" smtClean="0"/>
              <a:t>, ... etc</a:t>
            </a:r>
            <a:r>
              <a:rPr lang="sk-SK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Vývoj termokamery na báze vákuového pyrovidikonu 1985 -1987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Vývoj CCD a ICCD kamery pre vojenské aplikácie 1988-1990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Vývoj  military supervidikonovej kamery ISIT 1989-1992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Vývoj </a:t>
            </a:r>
            <a:r>
              <a:rPr lang="sk-SK" dirty="0" err="1" smtClean="0"/>
              <a:t>military</a:t>
            </a:r>
            <a:r>
              <a:rPr lang="sk-SK" dirty="0" smtClean="0"/>
              <a:t> chladenej </a:t>
            </a:r>
            <a:r>
              <a:rPr lang="sk-SK" dirty="0" err="1" smtClean="0"/>
              <a:t>PtSi</a:t>
            </a:r>
            <a:r>
              <a:rPr lang="sk-SK" dirty="0" smtClean="0"/>
              <a:t> CCD kamery 1989-1992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Vývoj skenovanej riadkovej </a:t>
            </a:r>
            <a:r>
              <a:rPr lang="sk-SK" dirty="0" err="1" smtClean="0"/>
              <a:t>infrakamery</a:t>
            </a:r>
            <a:r>
              <a:rPr lang="sk-SK" dirty="0" smtClean="0"/>
              <a:t> s riadkovým </a:t>
            </a:r>
            <a:r>
              <a:rPr lang="sk-SK" dirty="0" err="1" smtClean="0"/>
              <a:t>pyroelektrickým</a:t>
            </a:r>
            <a:r>
              <a:rPr lang="sk-SK" dirty="0" smtClean="0"/>
              <a:t> snímačom 1x128 (TU DRESDEN) 1994-2000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Vývoj XRAY riadkovej skenovanej kamery</a:t>
            </a:r>
            <a:r>
              <a:rPr lang="en-US" dirty="0" smtClean="0"/>
              <a:t> v </a:t>
            </a:r>
            <a:r>
              <a:rPr lang="en-US" dirty="0" err="1" smtClean="0"/>
              <a:t>spolupr</a:t>
            </a:r>
            <a:r>
              <a:rPr lang="sk-SK" dirty="0" smtClean="0"/>
              <a:t>á</a:t>
            </a:r>
            <a:r>
              <a:rPr lang="en-US" dirty="0" err="1" smtClean="0"/>
              <a:t>ci</a:t>
            </a:r>
            <a:r>
              <a:rPr lang="en-US" dirty="0" smtClean="0"/>
              <a:t> s</a:t>
            </a:r>
            <a:r>
              <a:rPr lang="sk-SK" dirty="0" smtClean="0"/>
              <a:t> EU SAV 2000-2004 </a:t>
            </a:r>
          </a:p>
          <a:p>
            <a:r>
              <a:rPr lang="sk-SK" dirty="0" smtClean="0"/>
              <a:t>Prikladám prospekty a fotografie </a:t>
            </a:r>
          </a:p>
          <a:p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19. 9. 2012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Vedecký seminár -  Medzinárodné laserové centrum Bratislava 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k-SK" dirty="0" smtClean="0"/>
          </a:p>
          <a:p>
            <a:r>
              <a:rPr lang="en-US" b="1" dirty="0" err="1" smtClean="0"/>
              <a:t>Kinect</a:t>
            </a:r>
            <a:r>
              <a:rPr lang="en-US" dirty="0" smtClean="0"/>
              <a:t> is a motion sensing input device by Microsoft for the Xbox 360 video game console and Windows PCs.</a:t>
            </a:r>
            <a:endParaRPr lang="sk-SK" dirty="0" smtClean="0"/>
          </a:p>
          <a:p>
            <a:r>
              <a:rPr lang="en-US" dirty="0" smtClean="0"/>
              <a:t> Based around a webcam-style add-on peripheral for the Xbox 360 console, </a:t>
            </a:r>
            <a:r>
              <a:rPr lang="en-US" dirty="0" smtClean="0">
                <a:solidFill>
                  <a:srgbClr val="FF0000"/>
                </a:solidFill>
              </a:rPr>
              <a:t>it enables users to control and interact with the Xbox 360</a:t>
            </a:r>
            <a:r>
              <a:rPr lang="en-US" dirty="0" smtClean="0"/>
              <a:t> without the need to touch a game controller, through a natural user interface using gestures and spoken commands.</a:t>
            </a:r>
            <a:r>
              <a:rPr lang="en-US" baseline="30000" dirty="0" smtClean="0">
                <a:hlinkClick r:id="" action="ppaction://hlinkfile"/>
              </a:rPr>
              <a:t>[10]</a:t>
            </a:r>
            <a:r>
              <a:rPr lang="en-US" dirty="0" smtClean="0"/>
              <a:t> </a:t>
            </a:r>
            <a:endParaRPr lang="sk-SK" dirty="0" smtClean="0"/>
          </a:p>
          <a:p>
            <a:r>
              <a:rPr lang="sk-SK" dirty="0" smtClean="0"/>
              <a:t>Cit. http://en.wikipedia.org/wiki/Kinect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800" dirty="0" smtClean="0"/>
              <a:t>Príklad </a:t>
            </a:r>
            <a:r>
              <a:rPr lang="en-US" sz="2800" dirty="0" err="1" smtClean="0"/>
              <a:t>inteligentn</a:t>
            </a:r>
            <a:r>
              <a:rPr lang="sk-SK" sz="2800" dirty="0" smtClean="0"/>
              <a:t>ého snímacieho systému – KINECT od Microsoftu</a:t>
            </a:r>
            <a:endParaRPr lang="sk-SK" sz="280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27. 4. 2012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doc. Pančík embedded systémy</a:t>
            </a:r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64831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xusný">
  <a:themeElements>
    <a:clrScheme name="Luxusn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Luxusn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xusn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939</TotalTime>
  <Words>3635</Words>
  <Application>Microsoft Office PowerPoint</Application>
  <PresentationFormat>Prezentácia na obrazovke (4:3)</PresentationFormat>
  <Paragraphs>604</Paragraphs>
  <Slides>69</Slides>
  <Notes>1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69</vt:i4>
      </vt:variant>
    </vt:vector>
  </HeadingPairs>
  <TitlesOfParts>
    <vt:vector size="71" baseType="lpstr">
      <vt:lpstr>Luxusný</vt:lpstr>
      <vt:lpstr>Visio</vt:lpstr>
      <vt:lpstr>Inteligentné snímacie systémy – história, prax a perspektívy</vt:lpstr>
      <vt:lpstr>Snímka 2</vt:lpstr>
      <vt:lpstr>Úvod </vt:lpstr>
      <vt:lpstr>Čo robia informatici v ekonomickej a v bankovej praxi ?  </vt:lpstr>
      <vt:lpstr>Čo robia informatici v ekonomickej a v bankovej praxi ? </vt:lpstr>
      <vt:lpstr>Prednášateľ </vt:lpstr>
      <vt:lpstr>Obsah prednášky </vt:lpstr>
      <vt:lpstr>Historický exkurz o vývoji snímacích systémov v Banskej Bystrici v rokoch 1987-2002</vt:lpstr>
      <vt:lpstr>Príklad inteligentného snímacieho systému – KINECT od Microsoftu</vt:lpstr>
      <vt:lpstr>Príklad inteligentného snímacieho systému – KINECT od Microsoftu</vt:lpstr>
      <vt:lpstr>  Projekt MPO kód FD-K3/099  INTELIGENTNÝ DIAĽKOMER DMER Časť : „Elektronika pasívneho optoelektronického systému“ rok 2004-2006    </vt:lpstr>
      <vt:lpstr>CIEĽ PROJEKTU DMER</vt:lpstr>
      <vt:lpstr> Pasívny optoelektronický systém – celková zostava (miniaturizácia pri súčasne nízkom príkone a hmotnosti)</vt:lpstr>
      <vt:lpstr>Pasívny optoelektronický systém – Elektronika návrh v programe CAD a realizácia </vt:lpstr>
      <vt:lpstr> Pasívny optoelektronický systém –  architektúra elektronickej časti </vt:lpstr>
      <vt:lpstr>Systém KONAVID – vymedzenie záujmovej časti scény dmer-u</vt:lpstr>
      <vt:lpstr>Systém KONAVID –  pohľad na externý TV monitor (funkcia konvertora VGA-TV) – OS DOS a LINUX</vt:lpstr>
      <vt:lpstr>Ciele riešenia elektroniky pasívneho optoelektronického systému</vt:lpstr>
      <vt:lpstr>Požiadavky na elektroniku zariadenia – výber z nich </vt:lpstr>
      <vt:lpstr>Vývoj programového vybavenia I. dmer-u  </vt:lpstr>
      <vt:lpstr>Vývoj programového vybavenia II. dmer-u  </vt:lpstr>
      <vt:lpstr>ZáverY k realizácii el. dmer-u</vt:lpstr>
      <vt:lpstr>Pokračovanie projektu DMER2</vt:lpstr>
      <vt:lpstr>Výskumné a experimentálne práce určené pre projekt MPO ČR  kód FT-TA3/103  Predspracovanie a analýza optického toku pre systémy  rýchlej reakcie   Inteligentný kamerový systém IKaS</vt:lpstr>
      <vt:lpstr>Spracovanie obrazu</vt:lpstr>
      <vt:lpstr>Typická zostava</vt:lpstr>
      <vt:lpstr>Problémy typickej zostavy </vt:lpstr>
      <vt:lpstr>IKaS - Inteligentná kamera</vt:lpstr>
      <vt:lpstr>IKaS - Softvérová výbava</vt:lpstr>
      <vt:lpstr>IKaS - Typické aplikácie</vt:lpstr>
      <vt:lpstr>IKaS - Zhrnutie</vt:lpstr>
      <vt:lpstr>Skripty LUA príklad skriptu :  motion.lua</vt:lpstr>
      <vt:lpstr>Snímka 33</vt:lpstr>
      <vt:lpstr>Parametre snímača v inteligentnej  kamere </vt:lpstr>
      <vt:lpstr>Rez preDnou časŤou kamery IKAS </vt:lpstr>
      <vt:lpstr>Usporiadanie dosiek s elektronikou</vt:lpstr>
      <vt:lpstr>Príklad spracovania obrazu v reálnom čase – inteligentná kamera URČENÁ pre antikolízny systém </vt:lpstr>
      <vt:lpstr>Problémy Platformy IKaS pri vývoji – problémy inžnieringu</vt:lpstr>
      <vt:lpstr>Bežná platforma</vt:lpstr>
      <vt:lpstr>Dostupné  platformy, 1.</vt:lpstr>
      <vt:lpstr>Dostupné  platformy, 2.</vt:lpstr>
      <vt:lpstr>Dostupné  platformy, 3.</vt:lpstr>
      <vt:lpstr>Výskumné a experimentálne práce určené pre projekt MPO ČR   kód FT-TA3/104 </vt:lpstr>
      <vt:lpstr>Cieľ projektu :</vt:lpstr>
      <vt:lpstr>I.Časť Algoritmy rýchlej reakcie pre riadenie letu ultraľahkých a ľahkých lietadiel (2006)   (reflexívne metódy – vyhnutie sa prekážkam či bezprostrednej hrozbe) </vt:lpstr>
      <vt:lpstr>Dve oblasti scény kde sa kontinuálne počas letu vyhodnocujú hodnoty vektoru optického toku </vt:lpstr>
      <vt:lpstr>Implementácia a hodnotenie vybraných metód</vt:lpstr>
      <vt:lpstr>Detekcia pohybujúcich s objektov v blízkom okolí lietadla </vt:lpstr>
      <vt:lpstr>Detekcia pohybujúcich s objektov v blízkom okolí lietadla </vt:lpstr>
      <vt:lpstr>Experiment detekcie a vyhýbanie sa prekážkam</vt:lpstr>
      <vt:lpstr>Ukážka</vt:lpstr>
      <vt:lpstr>Analýza a návrh rýchlych algoritmov výpočtu optického toku</vt:lpstr>
      <vt:lpstr>II.Časť Algoritmy rýchlej reakcie pre riadenie letu ultraľahkých a ľahkých lietadiel (2006)   Biologicky inšpirovaný optický snímač  </vt:lpstr>
      <vt:lpstr> </vt:lpstr>
      <vt:lpstr>Zobrazenie transformácie dvojrozmerného snímku (2D) na snímač s koncentricky usporiadanými detektormi COARD (COncetric ARrangement Detectors) pomocou transformácie log-polar . Signál jedného z pixelov v snímači COARD sa vypočíta ako priemer signálu zo všetkých detektorov 2D tvoriacich jeden pixel snímača COARD </vt:lpstr>
      <vt:lpstr>Simulácie optického toku pre dvojrozmerný snímač (2D) </vt:lpstr>
      <vt:lpstr>Simulácie optického toku pre snímač s koncentricky usporiadanými detektormi</vt:lpstr>
      <vt:lpstr>Porovnanie výsledkov simulácií výpočtu optického toku pre 2D detektor a biologicky inšpirovaný snímač  </vt:lpstr>
      <vt:lpstr>Výsledky implementácie  výpočtu optického toku  na platforme FPGA pre biologicky inšpirujúci sa snímač </vt:lpstr>
      <vt:lpstr>Ukážka výpočtov optického toku zo snímača COARD  na báze DSP</vt:lpstr>
      <vt:lpstr>Snímka 61</vt:lpstr>
      <vt:lpstr>III. Časť Tvorba a overenie matematického modelu výstražného a antikolízneho systému pre riadenie letu ultraľahkých a ľahkých lietadiel (2007)</vt:lpstr>
      <vt:lpstr>Bola vykonaná vstupná rešerš</vt:lpstr>
      <vt:lpstr>Matematický model kolíznej situácie</vt:lpstr>
      <vt:lpstr>Závery teoretického modelu  – pozorovací uhol sa v čase nemení :</vt:lpstr>
      <vt:lpstr>Finálna úvaha o potrebnom rozlíšení kamery pasívneho antikolízneho systému  </vt:lpstr>
      <vt:lpstr>Videoukážka simulácie detekcie</vt:lpstr>
      <vt:lpstr>Výsledok s reálnym testovaním:</vt:lpstr>
      <vt:lpstr>Koniec prezentácie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Inteligentné snímacie systémy – história, prax a perspektívy</dc:title>
  <dc:creator>Pancik</dc:creator>
  <cp:lastModifiedBy>Juraj Pancik</cp:lastModifiedBy>
  <cp:revision>79</cp:revision>
  <dcterms:modified xsi:type="dcterms:W3CDTF">2012-09-21T08:19:53Z</dcterms:modified>
</cp:coreProperties>
</file>