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1" r:id="rId8"/>
    <p:sldId id="264" r:id="rId9"/>
    <p:sldId id="259" r:id="rId10"/>
    <p:sldId id="265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6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832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34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128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697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729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756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136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012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168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453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748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74B6-294A-4C23-B519-80E7C83B7D86}" type="datetimeFigureOut">
              <a:rPr lang="sk-SK" smtClean="0"/>
              <a:t>25. 3. 2018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2A32C-D808-4D90-946A-CD6427D6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18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uraj.pancik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copy-your-macros-to-a-personal-macro-workbook-aa439b90-f836-4381-97f0-6e4c3f5ee566" TargetMode="External"/><Relationship Id="rId2" Type="http://schemas.openxmlformats.org/officeDocument/2006/relationships/hyperlink" Target="http://wheatblog.com/2011/08/where-is-the-excel-personal-macro-workbook-located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XN-nKwfZ5o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EXCEL </a:t>
            </a:r>
            <a:br>
              <a:rPr lang="sk-SK" dirty="0" smtClean="0"/>
            </a:br>
            <a:r>
              <a:rPr lang="en-US" dirty="0" smtClean="0"/>
              <a:t>Visual Basic for Applications</a:t>
            </a:r>
            <a:br>
              <a:rPr lang="en-US" dirty="0" smtClean="0"/>
            </a:br>
            <a:r>
              <a:rPr lang="sk-SK" sz="4000" dirty="0" err="1" smtClean="0"/>
              <a:t>Část</a:t>
            </a:r>
            <a:r>
              <a:rPr lang="sk-SK" sz="4000" dirty="0" smtClean="0"/>
              <a:t> IV – Práce s </a:t>
            </a:r>
            <a:r>
              <a:rPr lang="sk-SK" sz="4000" dirty="0" err="1" smtClean="0"/>
              <a:t>uživatelskými</a:t>
            </a:r>
            <a:r>
              <a:rPr lang="sk-SK" sz="4000" dirty="0" smtClean="0"/>
              <a:t> </a:t>
            </a:r>
            <a:r>
              <a:rPr lang="sk-SK" sz="4000" dirty="0" err="1" smtClean="0"/>
              <a:t>formuláři</a:t>
            </a:r>
            <a:r>
              <a:rPr lang="sk-SK" sz="4000" dirty="0" smtClean="0"/>
              <a:t/>
            </a:r>
            <a:br>
              <a:rPr lang="sk-SK" sz="4000" dirty="0" smtClean="0"/>
            </a:br>
            <a:r>
              <a:rPr lang="sk-SK" sz="4000" dirty="0" smtClean="0"/>
              <a:t>kap.12 </a:t>
            </a:r>
            <a:r>
              <a:rPr lang="sk-SK" sz="4000" dirty="0" err="1" smtClean="0"/>
              <a:t>Alternativy</a:t>
            </a:r>
            <a:r>
              <a:rPr lang="sk-SK" sz="4000" dirty="0" smtClean="0"/>
              <a:t> </a:t>
            </a:r>
            <a:r>
              <a:rPr lang="sk-SK" sz="4000" dirty="0" err="1" smtClean="0"/>
              <a:t>vlastních</a:t>
            </a:r>
            <a:r>
              <a:rPr lang="sk-SK" sz="4000" dirty="0" smtClean="0"/>
              <a:t> </a:t>
            </a:r>
            <a:r>
              <a:rPr lang="sk-SK" sz="4000" dirty="0" err="1" smtClean="0"/>
              <a:t>dialogu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Pondelok  26.3. 2018 </a:t>
            </a:r>
          </a:p>
          <a:p>
            <a:r>
              <a:rPr lang="sk-SK" dirty="0" smtClean="0"/>
              <a:t>Doc. Juraj </a:t>
            </a:r>
            <a:r>
              <a:rPr lang="sk-SK" dirty="0" err="1" smtClean="0"/>
              <a:t>Pančík</a:t>
            </a:r>
            <a:r>
              <a:rPr lang="sk-SK" dirty="0" smtClean="0"/>
              <a:t> </a:t>
            </a:r>
          </a:p>
          <a:p>
            <a:r>
              <a:rPr lang="sk-SK" dirty="0" smtClean="0"/>
              <a:t>Dopravní informatika – seminár </a:t>
            </a:r>
          </a:p>
          <a:p>
            <a:r>
              <a:rPr lang="sk-SK" dirty="0" smtClean="0"/>
              <a:t>USI VUT Brno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23762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Kapitola</a:t>
            </a:r>
            <a:r>
              <a:rPr lang="en-US" dirty="0"/>
              <a:t> </a:t>
            </a:r>
            <a:r>
              <a:rPr lang="en-US" dirty="0" smtClean="0"/>
              <a:t>13. </a:t>
            </a:r>
            <a:r>
              <a:rPr lang="en-US" dirty="0" err="1" smtClean="0"/>
              <a:t>Predstaveni</a:t>
            </a:r>
            <a:r>
              <a:rPr lang="en-US" dirty="0" smtClean="0"/>
              <a:t> </a:t>
            </a:r>
            <a:r>
              <a:rPr lang="en-US" dirty="0" err="1" smtClean="0"/>
              <a:t>formularu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Str.394 </a:t>
            </a:r>
            <a:r>
              <a:rPr lang="en-US" smtClean="0"/>
              <a:t>Kapitola</a:t>
            </a:r>
            <a:r>
              <a:rPr lang="en-US" dirty="0" smtClean="0"/>
              <a:t> </a:t>
            </a:r>
            <a:r>
              <a:rPr lang="en-US" dirty="0"/>
              <a:t>13\VsechnyOvladaciPrvkyFormularu.xlsm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66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Agenda na pondelok 26.3.2018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- začíname o 30 minút neskôr – doženieme to na prestávkach </a:t>
            </a:r>
          </a:p>
          <a:p>
            <a:r>
              <a:rPr lang="sk-SK" dirty="0" smtClean="0"/>
              <a:t>- vyhodnotenie účasti z 5.3. 2018 –</a:t>
            </a:r>
            <a:r>
              <a:rPr lang="sk-SK" dirty="0" smtClean="0">
                <a:solidFill>
                  <a:srgbClr val="FF0000"/>
                </a:solidFill>
              </a:rPr>
              <a:t> účasť na seminároch je povinná </a:t>
            </a:r>
          </a:p>
          <a:p>
            <a:r>
              <a:rPr lang="sk-SK" dirty="0" smtClean="0"/>
              <a:t>- tí študenti čo neboli pošlú kontaktný email na </a:t>
            </a:r>
            <a:r>
              <a:rPr lang="sk-SK" dirty="0" smtClean="0">
                <a:hlinkClick r:id="rId2"/>
              </a:rPr>
              <a:t>juraj.pancik@gmail.com</a:t>
            </a:r>
            <a:r>
              <a:rPr lang="sk-SK" dirty="0" smtClean="0"/>
              <a:t>  s predmetom DI_PRIJMENI_MENO (príklad:  </a:t>
            </a:r>
            <a:r>
              <a:rPr lang="sk-SK" dirty="0" err="1" smtClean="0"/>
              <a:t>DI_Drahoš_Luboš</a:t>
            </a:r>
            <a:r>
              <a:rPr lang="sk-SK" dirty="0" smtClean="0"/>
              <a:t>) – je to dôležitý krok preto lebo </a:t>
            </a:r>
            <a:r>
              <a:rPr lang="sk-SK" dirty="0" err="1" smtClean="0"/>
              <a:t>semestyrálne</a:t>
            </a:r>
            <a:r>
              <a:rPr lang="sk-SK" dirty="0" smtClean="0"/>
              <a:t> práca sa odovzdáva emailom </a:t>
            </a:r>
          </a:p>
          <a:p>
            <a:r>
              <a:rPr lang="sk-SK" dirty="0" smtClean="0"/>
              <a:t>- vytvorenie </a:t>
            </a:r>
            <a:r>
              <a:rPr lang="sk-SK" dirty="0" err="1" smtClean="0"/>
              <a:t>adres</a:t>
            </a:r>
            <a:r>
              <a:rPr lang="cs-CZ" dirty="0" smtClean="0"/>
              <a:t>ár</a:t>
            </a:r>
            <a:r>
              <a:rPr lang="sk-SK" dirty="0" smtClean="0"/>
              <a:t>a SANDBOX </a:t>
            </a:r>
            <a:r>
              <a:rPr lang="sk-SK" dirty="0" smtClean="0"/>
              <a:t>na svojom počítači a tam dáme knihu o VBA v PDF </a:t>
            </a:r>
            <a:r>
              <a:rPr lang="sk-SK" dirty="0" smtClean="0"/>
              <a:t>(WALKENBACH</a:t>
            </a:r>
            <a:r>
              <a:rPr lang="sk-SK" dirty="0" smtClean="0"/>
              <a:t>) a príklady ku knihe </a:t>
            </a:r>
          </a:p>
          <a:p>
            <a:r>
              <a:rPr lang="sk-SK" dirty="0" smtClean="0"/>
              <a:t>- dnes sa budeme venovať FORMULÁROM v EXCEL-i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974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OPAKOVANIE – 1</a:t>
            </a:r>
            <a:r>
              <a:rPr lang="en-US" dirty="0" smtClean="0"/>
              <a:t> </a:t>
            </a:r>
            <a:r>
              <a:rPr lang="cs-CZ" dirty="0" smtClean="0"/>
              <a:t>:</a:t>
            </a:r>
            <a:r>
              <a:rPr lang="en-US" dirty="0" smtClean="0"/>
              <a:t>  WALKENBACH Kap.7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Umiestnenie</a:t>
            </a:r>
            <a:r>
              <a:rPr lang="cs-CZ" dirty="0" smtClean="0"/>
              <a:t> </a:t>
            </a:r>
            <a:r>
              <a:rPr lang="cs-CZ" dirty="0" err="1" smtClean="0"/>
              <a:t>makier</a:t>
            </a:r>
            <a:r>
              <a:rPr lang="cs-CZ" dirty="0" smtClean="0"/>
              <a:t> – </a:t>
            </a:r>
            <a:r>
              <a:rPr lang="cs-CZ" dirty="0" err="1" smtClean="0"/>
              <a:t>lokalne</a:t>
            </a:r>
            <a:r>
              <a:rPr lang="cs-CZ" dirty="0" smtClean="0"/>
              <a:t> / </a:t>
            </a:r>
            <a:r>
              <a:rPr lang="cs-CZ" dirty="0" err="1" smtClean="0"/>
              <a:t>globalne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Lokalne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v </a:t>
            </a:r>
            <a:r>
              <a:rPr lang="cs-CZ" dirty="0" err="1" smtClean="0"/>
              <a:t>samotnom</a:t>
            </a:r>
            <a:r>
              <a:rPr lang="cs-CZ" dirty="0" smtClean="0"/>
              <a:t> </a:t>
            </a:r>
            <a:r>
              <a:rPr lang="cs-CZ" dirty="0" err="1" smtClean="0"/>
              <a:t>zosite</a:t>
            </a:r>
            <a:r>
              <a:rPr lang="cs-CZ" dirty="0" smtClean="0"/>
              <a:t> EXCEL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Globalne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vo</a:t>
            </a:r>
            <a:r>
              <a:rPr lang="cs-CZ" dirty="0" smtClean="0"/>
              <a:t> </a:t>
            </a:r>
            <a:r>
              <a:rPr lang="cs-CZ" dirty="0" err="1" smtClean="0"/>
              <a:t>vychodiskovom</a:t>
            </a:r>
            <a:r>
              <a:rPr lang="cs-CZ" dirty="0" smtClean="0"/>
              <a:t> </a:t>
            </a:r>
            <a:r>
              <a:rPr lang="cs-CZ" dirty="0" err="1" smtClean="0"/>
              <a:t>adresari</a:t>
            </a:r>
            <a:r>
              <a:rPr lang="cs-CZ" dirty="0" smtClean="0"/>
              <a:t>  EXCEL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PC – “</a:t>
            </a:r>
            <a:r>
              <a:rPr lang="en-US" dirty="0" err="1" smtClean="0"/>
              <a:t>natiahnu</a:t>
            </a:r>
            <a:r>
              <a:rPr lang="en-US" dirty="0" smtClean="0"/>
              <a:t>” </a:t>
            </a:r>
            <a:r>
              <a:rPr lang="en-US" dirty="0" err="1" smtClean="0"/>
              <a:t>sa</a:t>
            </a:r>
            <a:r>
              <a:rPr lang="en-US" dirty="0" smtClean="0"/>
              <a:t> do EXCEL-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starte</a:t>
            </a:r>
            <a:r>
              <a:rPr lang="en-US" dirty="0" smtClean="0"/>
              <a:t> </a:t>
            </a:r>
            <a:r>
              <a:rPr lang="en-US" dirty="0" err="1" smtClean="0"/>
              <a:t>aplikacie</a:t>
            </a:r>
            <a:r>
              <a:rPr lang="en-US" dirty="0" smtClean="0"/>
              <a:t> EXCEL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Preco</a:t>
            </a:r>
            <a:r>
              <a:rPr lang="en-US" b="1" dirty="0" smtClean="0">
                <a:solidFill>
                  <a:srgbClr val="00B050"/>
                </a:solidFill>
              </a:rPr>
              <a:t> je to </a:t>
            </a:r>
            <a:r>
              <a:rPr lang="en-US" b="1" dirty="0" err="1" smtClean="0">
                <a:solidFill>
                  <a:srgbClr val="00B050"/>
                </a:solidFill>
              </a:rPr>
              <a:t>dobre</a:t>
            </a:r>
            <a:r>
              <a:rPr lang="en-US" b="1" dirty="0" smtClean="0">
                <a:solidFill>
                  <a:srgbClr val="00B050"/>
                </a:solidFill>
              </a:rPr>
              <a:t>  ? </a:t>
            </a:r>
            <a:r>
              <a:rPr lang="en-US" dirty="0" smtClean="0"/>
              <a:t>– </a:t>
            </a:r>
            <a:r>
              <a:rPr lang="en-US" dirty="0" err="1" smtClean="0"/>
              <a:t>zdielanie</a:t>
            </a:r>
            <a:r>
              <a:rPr lang="en-US" dirty="0" smtClean="0"/>
              <a:t> </a:t>
            </a:r>
            <a:r>
              <a:rPr lang="en-US" dirty="0" err="1" smtClean="0"/>
              <a:t>makier</a:t>
            </a:r>
            <a:r>
              <a:rPr lang="en-US" dirty="0" smtClean="0"/>
              <a:t> </a:t>
            </a:r>
            <a:r>
              <a:rPr lang="en-US" dirty="0" err="1" smtClean="0"/>
              <a:t>nemusi</a:t>
            </a:r>
            <a:r>
              <a:rPr lang="en-US" dirty="0" smtClean="0"/>
              <a:t> </a:t>
            </a:r>
            <a:r>
              <a:rPr lang="en-US" dirty="0" err="1" smtClean="0"/>
              <a:t>byt</a:t>
            </a:r>
            <a:r>
              <a:rPr lang="en-US" dirty="0" smtClean="0"/>
              <a:t> </a:t>
            </a:r>
            <a:r>
              <a:rPr lang="en-US" dirty="0" err="1" smtClean="0"/>
              <a:t>dobre</a:t>
            </a:r>
            <a:r>
              <a:rPr lang="en-US" dirty="0" smtClean="0"/>
              <a:t> </a:t>
            </a:r>
            <a:r>
              <a:rPr lang="en-US" dirty="0" err="1" smtClean="0"/>
              <a:t>cez</a:t>
            </a:r>
            <a:r>
              <a:rPr lang="en-US" dirty="0" smtClean="0"/>
              <a:t> </a:t>
            </a:r>
            <a:r>
              <a:rPr lang="en-US" dirty="0" err="1" smtClean="0"/>
              <a:t>subory</a:t>
            </a:r>
            <a:r>
              <a:rPr lang="en-US" dirty="0" smtClean="0"/>
              <a:t> EXCEL (</a:t>
            </a:r>
            <a:r>
              <a:rPr lang="en-US" dirty="0" err="1" smtClean="0"/>
              <a:t>nebezpecne</a:t>
            </a:r>
            <a:r>
              <a:rPr lang="en-US" dirty="0" smtClean="0"/>
              <a:t>, </a:t>
            </a:r>
            <a:r>
              <a:rPr lang="en-US" dirty="0" err="1" smtClean="0"/>
              <a:t>autorske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, </a:t>
            </a:r>
            <a:r>
              <a:rPr lang="en-US" dirty="0" err="1" smtClean="0"/>
              <a:t>prakticke</a:t>
            </a:r>
            <a:r>
              <a:rPr lang="en-US" dirty="0" smtClean="0"/>
              <a:t> </a:t>
            </a:r>
            <a:r>
              <a:rPr lang="en-US" dirty="0" err="1" smtClean="0"/>
              <a:t>dovody</a:t>
            </a:r>
            <a:r>
              <a:rPr lang="en-US" dirty="0" smtClean="0"/>
              <a:t>….)</a:t>
            </a:r>
            <a:endParaRPr lang="cs-CZ" dirty="0" smtClean="0"/>
          </a:p>
          <a:p>
            <a:r>
              <a:rPr lang="cs-CZ" b="1" dirty="0" err="1" smtClean="0"/>
              <a:t>Cvicenie</a:t>
            </a:r>
            <a:r>
              <a:rPr lang="cs-CZ" b="1" dirty="0" smtClean="0"/>
              <a:t>: </a:t>
            </a:r>
          </a:p>
          <a:p>
            <a:pPr lvl="1"/>
            <a:r>
              <a:rPr lang="cs-CZ" dirty="0" err="1" smtClean="0"/>
              <a:t>Vytvorit</a:t>
            </a:r>
            <a:r>
              <a:rPr lang="cs-CZ" dirty="0" smtClean="0"/>
              <a:t> </a:t>
            </a:r>
            <a:r>
              <a:rPr lang="cs-CZ" dirty="0" err="1" smtClean="0"/>
              <a:t>dve</a:t>
            </a:r>
            <a:r>
              <a:rPr lang="cs-CZ" dirty="0" smtClean="0"/>
              <a:t> makra </a:t>
            </a:r>
            <a:r>
              <a:rPr lang="cs-CZ" dirty="0" err="1" smtClean="0"/>
              <a:t>Absolutne</a:t>
            </a:r>
            <a:r>
              <a:rPr lang="cs-CZ" dirty="0" smtClean="0"/>
              <a:t>(</a:t>
            </a:r>
            <a:r>
              <a:rPr lang="en-US" dirty="0" smtClean="0"/>
              <a:t>) a </a:t>
            </a:r>
            <a:r>
              <a:rPr lang="en-US" dirty="0" err="1" smtClean="0"/>
              <a:t>Relativne</a:t>
            </a:r>
            <a:r>
              <a:rPr lang="en-US" dirty="0" smtClean="0"/>
              <a:t> () a </a:t>
            </a:r>
            <a:r>
              <a:rPr lang="en-US" dirty="0" err="1" smtClean="0"/>
              <a:t>umiestnit</a:t>
            </a:r>
            <a:r>
              <a:rPr lang="en-US" dirty="0" smtClean="0"/>
              <a:t> 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jednak</a:t>
            </a:r>
            <a:r>
              <a:rPr lang="en-US" dirty="0" smtClean="0"/>
              <a:t> do EXCEL </a:t>
            </a:r>
            <a:r>
              <a:rPr lang="en-US" dirty="0" err="1" smtClean="0"/>
              <a:t>zositu</a:t>
            </a:r>
            <a:r>
              <a:rPr lang="en-US" dirty="0" smtClean="0"/>
              <a:t> a </a:t>
            </a:r>
            <a:r>
              <a:rPr lang="en-US" dirty="0" err="1" smtClean="0"/>
              <a:t>jednak</a:t>
            </a:r>
            <a:r>
              <a:rPr lang="en-US" dirty="0" smtClean="0"/>
              <a:t> do </a:t>
            </a:r>
            <a:r>
              <a:rPr lang="en-US" dirty="0" err="1" smtClean="0"/>
              <a:t>osobneho</a:t>
            </a:r>
            <a:r>
              <a:rPr lang="en-US" dirty="0" smtClean="0"/>
              <a:t> </a:t>
            </a:r>
            <a:r>
              <a:rPr lang="en-US" dirty="0" err="1" smtClean="0"/>
              <a:t>zosita</a:t>
            </a:r>
            <a:r>
              <a:rPr lang="en-US" dirty="0" smtClean="0"/>
              <a:t> </a:t>
            </a:r>
            <a:r>
              <a:rPr lang="en-US" dirty="0" err="1" smtClean="0"/>
              <a:t>makier</a:t>
            </a:r>
            <a:r>
              <a:rPr lang="en-US" dirty="0" smtClean="0"/>
              <a:t>   </a:t>
            </a:r>
          </a:p>
          <a:p>
            <a:pPr lvl="1"/>
            <a:r>
              <a:rPr lang="en-US" dirty="0" err="1" smtClean="0"/>
              <a:t>Preskumat</a:t>
            </a:r>
            <a:r>
              <a:rPr lang="en-US" dirty="0" smtClean="0"/>
              <a:t>  v </a:t>
            </a:r>
            <a:r>
              <a:rPr lang="en-US" dirty="0" err="1" smtClean="0"/>
              <a:t>editore</a:t>
            </a:r>
            <a:r>
              <a:rPr lang="en-US" dirty="0" smtClean="0"/>
              <a:t> VBE </a:t>
            </a:r>
            <a:r>
              <a:rPr lang="en-US" dirty="0" err="1" smtClean="0"/>
              <a:t>obidva</a:t>
            </a:r>
            <a:r>
              <a:rPr lang="en-US" dirty="0" smtClean="0"/>
              <a:t> </a:t>
            </a:r>
            <a:r>
              <a:rPr lang="en-US" dirty="0" err="1" smtClean="0"/>
              <a:t>subory</a:t>
            </a:r>
            <a:r>
              <a:rPr lang="en-US" dirty="0" smtClean="0"/>
              <a:t>,  </a:t>
            </a:r>
            <a:r>
              <a:rPr lang="en-US" dirty="0" err="1" smtClean="0"/>
              <a:t>ulozit</a:t>
            </a:r>
            <a:r>
              <a:rPr lang="en-US" dirty="0" smtClean="0"/>
              <a:t> EXCEL </a:t>
            </a:r>
            <a:r>
              <a:rPr lang="en-US" dirty="0" err="1" smtClean="0"/>
              <a:t>subor</a:t>
            </a:r>
            <a:r>
              <a:rPr lang="en-US" dirty="0" smtClean="0"/>
              <a:t> do </a:t>
            </a:r>
            <a:r>
              <a:rPr lang="en-US" dirty="0" err="1" smtClean="0"/>
              <a:t>suboru</a:t>
            </a:r>
            <a:r>
              <a:rPr lang="en-US" dirty="0" smtClean="0"/>
              <a:t> .XLSM </a:t>
            </a:r>
            <a:endParaRPr lang="cs-CZ" dirty="0" smtClean="0"/>
          </a:p>
          <a:p>
            <a:pPr lvl="1"/>
            <a:r>
              <a:rPr lang="cs-CZ" dirty="0"/>
              <a:t>Pokusit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 smtClean="0"/>
              <a:t>najst</a:t>
            </a:r>
            <a:r>
              <a:rPr lang="cs-CZ" dirty="0" smtClean="0"/>
              <a:t> </a:t>
            </a:r>
            <a:r>
              <a:rPr lang="cs-CZ" dirty="0" err="1" smtClean="0"/>
              <a:t>pomocu</a:t>
            </a:r>
            <a:r>
              <a:rPr lang="cs-CZ" dirty="0" smtClean="0"/>
              <a:t> </a:t>
            </a:r>
            <a:r>
              <a:rPr lang="cs-CZ" dirty="0"/>
              <a:t>Windows </a:t>
            </a:r>
            <a:r>
              <a:rPr lang="cs-CZ" dirty="0" err="1"/>
              <a:t>Explorera</a:t>
            </a:r>
            <a:r>
              <a:rPr lang="cs-CZ" dirty="0"/>
              <a:t> </a:t>
            </a:r>
            <a:r>
              <a:rPr lang="cs-CZ" dirty="0" err="1"/>
              <a:t>subor</a:t>
            </a:r>
            <a:r>
              <a:rPr lang="cs-CZ" dirty="0"/>
              <a:t> </a:t>
            </a:r>
            <a:r>
              <a:rPr lang="cs-CZ" dirty="0" smtClean="0"/>
              <a:t>PERSONAL.XLSB</a:t>
            </a:r>
          </a:p>
          <a:p>
            <a:pPr lvl="1"/>
            <a:r>
              <a:rPr lang="en-US" dirty="0"/>
              <a:t>C:\Users\jpancik\AppData\Roaming\Microsoft\Excel\XLSTART</a:t>
            </a:r>
            <a:r>
              <a:rPr lang="en-US" dirty="0" smtClean="0"/>
              <a:t>\</a:t>
            </a:r>
            <a:endParaRPr lang="cs-CZ" dirty="0"/>
          </a:p>
          <a:p>
            <a:pPr lvl="1"/>
            <a:r>
              <a:rPr lang="cs-CZ" dirty="0" smtClean="0"/>
              <a:t>Třeba nastavit v zobrazeni </a:t>
            </a:r>
            <a:r>
              <a:rPr lang="cs-CZ" dirty="0" err="1" smtClean="0"/>
              <a:t>suborov</a:t>
            </a:r>
            <a:r>
              <a:rPr lang="cs-CZ" dirty="0" smtClean="0"/>
              <a:t> </a:t>
            </a:r>
            <a:r>
              <a:rPr lang="cs-CZ" dirty="0" err="1" smtClean="0"/>
              <a:t>priecinka</a:t>
            </a:r>
            <a:r>
              <a:rPr lang="cs-CZ" dirty="0" smtClean="0"/>
              <a:t> skryte </a:t>
            </a:r>
            <a:r>
              <a:rPr lang="cs-CZ" dirty="0" err="1" smtClean="0"/>
              <a:t>subory</a:t>
            </a:r>
            <a:r>
              <a:rPr lang="en-US" dirty="0" smtClean="0"/>
              <a:t> – </a:t>
            </a:r>
            <a:r>
              <a:rPr lang="en-US" dirty="0" err="1" smtClean="0"/>
              <a:t>inak</a:t>
            </a:r>
            <a:r>
              <a:rPr lang="en-US" dirty="0" smtClean="0"/>
              <a:t> </a:t>
            </a:r>
            <a:r>
              <a:rPr lang="en-US" dirty="0" err="1" smtClean="0"/>
              <a:t>subor</a:t>
            </a:r>
            <a:r>
              <a:rPr lang="en-US" dirty="0" smtClean="0"/>
              <a:t> PERSONAL.XLSB </a:t>
            </a:r>
            <a:r>
              <a:rPr lang="en-US" dirty="0" err="1" smtClean="0"/>
              <a:t>neuvidime</a:t>
            </a:r>
            <a:endParaRPr lang="cs-CZ" dirty="0" smtClean="0"/>
          </a:p>
          <a:p>
            <a:pPr lvl="1"/>
            <a:r>
              <a:rPr lang="en-US" dirty="0" err="1" smtClean="0"/>
              <a:t>Preskumat</a:t>
            </a:r>
            <a:r>
              <a:rPr lang="en-US" dirty="0" smtClean="0"/>
              <a:t> </a:t>
            </a:r>
            <a:r>
              <a:rPr lang="en-US" dirty="0" err="1" smtClean="0"/>
              <a:t>nastavenie</a:t>
            </a:r>
            <a:r>
              <a:rPr lang="en-US" dirty="0" smtClean="0"/>
              <a:t> :  </a:t>
            </a:r>
            <a:r>
              <a:rPr lang="en-US" dirty="0"/>
              <a:t>Excel-&gt;Options-&gt;Trust Centre-&gt;Trusted Location-&gt;Change the </a:t>
            </a:r>
            <a:r>
              <a:rPr lang="en-US" dirty="0" smtClean="0"/>
              <a:t>path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VZOROVY PRIKLAD: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Pokus_makra.xlsm </a:t>
            </a:r>
            <a:r>
              <a:rPr lang="en-US" dirty="0" err="1" smtClean="0">
                <a:solidFill>
                  <a:srgbClr val="0070C0"/>
                </a:solidFill>
              </a:rPr>
              <a:t>makra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Absolutne</a:t>
            </a:r>
            <a:r>
              <a:rPr lang="en-US" dirty="0" smtClean="0">
                <a:solidFill>
                  <a:srgbClr val="0070C0"/>
                </a:solidFill>
              </a:rPr>
              <a:t>(), </a:t>
            </a:r>
            <a:r>
              <a:rPr lang="en-US" dirty="0" err="1" smtClean="0">
                <a:solidFill>
                  <a:srgbClr val="0070C0"/>
                </a:solidFill>
              </a:rPr>
              <a:t>Relativne</a:t>
            </a:r>
            <a:r>
              <a:rPr lang="en-US" dirty="0" smtClean="0">
                <a:solidFill>
                  <a:srgbClr val="0070C0"/>
                </a:solidFill>
              </a:rPr>
              <a:t>() a </a:t>
            </a:r>
            <a:r>
              <a:rPr lang="en-US" dirty="0" err="1" smtClean="0">
                <a:solidFill>
                  <a:srgbClr val="0070C0"/>
                </a:solidFill>
              </a:rPr>
              <a:t>Kriz</a:t>
            </a:r>
            <a:r>
              <a:rPr lang="en-US" dirty="0" smtClean="0">
                <a:solidFill>
                  <a:srgbClr val="0070C0"/>
                </a:solidFill>
              </a:rPr>
              <a:t>() , </a:t>
            </a:r>
            <a:r>
              <a:rPr lang="en-US" dirty="0" err="1" smtClean="0">
                <a:solidFill>
                  <a:srgbClr val="0070C0"/>
                </a:solidFill>
              </a:rPr>
              <a:t>vytvorit</a:t>
            </a:r>
            <a:r>
              <a:rPr lang="en-US" dirty="0" smtClean="0">
                <a:solidFill>
                  <a:srgbClr val="0070C0"/>
                </a:solidFill>
              </a:rPr>
              <a:t> dummy </a:t>
            </a:r>
            <a:r>
              <a:rPr lang="en-US" dirty="0" err="1" smtClean="0">
                <a:solidFill>
                  <a:srgbClr val="0070C0"/>
                </a:solidFill>
              </a:rPr>
              <a:t>makro</a:t>
            </a:r>
            <a:r>
              <a:rPr lang="en-US" dirty="0" smtClean="0">
                <a:solidFill>
                  <a:srgbClr val="0070C0"/>
                </a:solidFill>
              </a:rPr>
              <a:t> v </a:t>
            </a:r>
            <a:r>
              <a:rPr lang="en-US" dirty="0" err="1" smtClean="0">
                <a:solidFill>
                  <a:srgbClr val="0070C0"/>
                </a:solidFill>
              </a:rPr>
              <a:t>osobnom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ziste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makier</a:t>
            </a:r>
            <a:r>
              <a:rPr lang="en-US" dirty="0" smtClean="0">
                <a:solidFill>
                  <a:srgbClr val="0070C0"/>
                </a:solidFill>
              </a:rPr>
              <a:t> a </a:t>
            </a:r>
            <a:r>
              <a:rPr lang="en-US" dirty="0" err="1" smtClean="0">
                <a:solidFill>
                  <a:srgbClr val="0070C0"/>
                </a:solidFill>
              </a:rPr>
              <a:t>nakopirovat</a:t>
            </a:r>
            <a:r>
              <a:rPr lang="en-US" dirty="0" smtClean="0">
                <a:solidFill>
                  <a:srgbClr val="0070C0"/>
                </a:solidFill>
              </a:rPr>
              <a:t> don </a:t>
            </a:r>
            <a:r>
              <a:rPr lang="en-US" dirty="0" err="1" smtClean="0">
                <a:solidFill>
                  <a:srgbClr val="0070C0"/>
                </a:solidFill>
              </a:rPr>
              <a:t>makro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Kriz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ZDROJE: </a:t>
            </a:r>
          </a:p>
          <a:p>
            <a:pPr lvl="1"/>
            <a:r>
              <a:rPr lang="cs-CZ" dirty="0" err="1" smtClean="0"/>
              <a:t>Walkenbach</a:t>
            </a:r>
            <a:r>
              <a:rPr lang="cs-CZ" dirty="0" smtClean="0"/>
              <a:t> str.173  </a:t>
            </a:r>
            <a:r>
              <a:rPr lang="cs-CZ" dirty="0" err="1" smtClean="0"/>
              <a:t>zaznamnik</a:t>
            </a:r>
            <a:r>
              <a:rPr lang="cs-CZ" dirty="0" smtClean="0"/>
              <a:t> </a:t>
            </a:r>
            <a:r>
              <a:rPr lang="cs-CZ" dirty="0" err="1" smtClean="0"/>
              <a:t>makier</a:t>
            </a:r>
            <a:r>
              <a:rPr lang="cs-CZ" dirty="0" smtClean="0"/>
              <a:t> </a:t>
            </a:r>
          </a:p>
          <a:p>
            <a:pPr lvl="1"/>
            <a:r>
              <a:rPr lang="cs-CZ" dirty="0">
                <a:hlinkClick r:id="rId2"/>
              </a:rPr>
              <a:t>http://wheatblog.com/2011/08/where-is-the-excel-personal-macro-workbook-located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support.office.com/en-us/article/copy-your-macros-to-a-personal-macro-workbook-aa439b90-f836-4381-97f0-6e4c3f5ee566</a:t>
            </a:r>
            <a:endParaRPr lang="cs-CZ" dirty="0" smtClean="0"/>
          </a:p>
          <a:p>
            <a:pPr lvl="1"/>
            <a:r>
              <a:rPr lang="en-US" dirty="0"/>
              <a:t>Excel VBA 2010 Tip: How to remove personal.xlsb file (personal macro workbook</a:t>
            </a:r>
            <a:r>
              <a:rPr lang="en-US" dirty="0" smtClean="0"/>
              <a:t>)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www.youtube.com/watch?v=EXN-nKwfZ5o</a:t>
            </a:r>
            <a:endParaRPr lang="cs-CZ" dirty="0" smtClean="0"/>
          </a:p>
          <a:p>
            <a:pPr lvl="1"/>
            <a:r>
              <a:rPr lang="en-US" dirty="0"/>
              <a:t>Excel PERSONAL XLSB is locked for </a:t>
            </a:r>
            <a:r>
              <a:rPr lang="en-US" dirty="0" smtClean="0"/>
              <a:t>editing  </a:t>
            </a:r>
            <a:r>
              <a:rPr lang="cs-CZ" dirty="0" smtClean="0"/>
              <a:t>https</a:t>
            </a:r>
            <a:r>
              <a:rPr lang="cs-CZ" dirty="0"/>
              <a:t>://www.youtube.com/watch?v=EXN-nKwfZ5o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84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OPAKOVANIE – </a:t>
            </a:r>
            <a:r>
              <a:rPr lang="en-US" dirty="0" smtClean="0"/>
              <a:t>2/1 </a:t>
            </a:r>
            <a:r>
              <a:rPr lang="cs-CZ" dirty="0" smtClean="0"/>
              <a:t>:</a:t>
            </a:r>
            <a:r>
              <a:rPr lang="en-US" dirty="0" smtClean="0"/>
              <a:t>  WALKENBACH Kap.8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Konstrukce</a:t>
            </a:r>
            <a:r>
              <a:rPr lang="en-US" dirty="0" smtClean="0"/>
              <a:t>  If - Then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Preco</a:t>
            </a:r>
            <a:r>
              <a:rPr lang="en-US" b="1" dirty="0" smtClean="0">
                <a:solidFill>
                  <a:srgbClr val="00B050"/>
                </a:solidFill>
              </a:rPr>
              <a:t> je to </a:t>
            </a:r>
            <a:r>
              <a:rPr lang="en-US" b="1" dirty="0" err="1" smtClean="0">
                <a:solidFill>
                  <a:srgbClr val="00B050"/>
                </a:solidFill>
              </a:rPr>
              <a:t>dobre</a:t>
            </a:r>
            <a:r>
              <a:rPr lang="en-US" b="1" dirty="0" smtClean="0">
                <a:solidFill>
                  <a:srgbClr val="00B050"/>
                </a:solidFill>
              </a:rPr>
              <a:t>  ? </a:t>
            </a:r>
            <a:r>
              <a:rPr lang="en-US" dirty="0" smtClean="0"/>
              <a:t>– </a:t>
            </a:r>
            <a:r>
              <a:rPr lang="en-US" dirty="0" err="1" smtClean="0"/>
              <a:t>casto</a:t>
            </a:r>
            <a:r>
              <a:rPr lang="en-US" dirty="0" smtClean="0"/>
              <a:t> </a:t>
            </a:r>
            <a:r>
              <a:rPr lang="en-US" dirty="0" err="1" smtClean="0"/>
              <a:t>pouzivana</a:t>
            </a:r>
            <a:r>
              <a:rPr lang="en-US" dirty="0" smtClean="0"/>
              <a:t> </a:t>
            </a:r>
            <a:r>
              <a:rPr lang="en-US" dirty="0" err="1" smtClean="0"/>
              <a:t>programova</a:t>
            </a:r>
            <a:r>
              <a:rPr lang="en-US" dirty="0" smtClean="0"/>
              <a:t> </a:t>
            </a:r>
            <a:r>
              <a:rPr lang="en-US" dirty="0" err="1" smtClean="0"/>
              <a:t>konstrukcia</a:t>
            </a:r>
            <a:endParaRPr lang="cs-CZ" dirty="0" smtClean="0"/>
          </a:p>
          <a:p>
            <a:r>
              <a:rPr lang="cs-CZ" b="1" dirty="0" err="1" smtClean="0"/>
              <a:t>Cvicenie</a:t>
            </a:r>
            <a:r>
              <a:rPr lang="en-US" b="1" dirty="0" smtClean="0"/>
              <a:t> – </a:t>
            </a:r>
            <a:r>
              <a:rPr lang="en-US" b="1" dirty="0" err="1" smtClean="0"/>
              <a:t>scenar</a:t>
            </a:r>
            <a:r>
              <a:rPr lang="en-US" b="1" dirty="0" smtClean="0"/>
              <a:t> </a:t>
            </a:r>
            <a:r>
              <a:rPr lang="cs-CZ" b="1" dirty="0" smtClean="0"/>
              <a:t>: </a:t>
            </a:r>
            <a:endParaRPr lang="en-US" b="1" dirty="0" smtClean="0"/>
          </a:p>
          <a:p>
            <a:pPr lvl="1"/>
            <a:r>
              <a:rPr lang="en-US" b="1" dirty="0" err="1" smtClean="0"/>
              <a:t>Funkcia</a:t>
            </a:r>
            <a:r>
              <a:rPr lang="en-US" b="1" dirty="0" smtClean="0"/>
              <a:t> VBA Time </a:t>
            </a:r>
            <a:r>
              <a:rPr lang="en-US" b="1" dirty="0" smtClean="0">
                <a:sym typeface="Wingdings" panose="05000000000000000000" pitchFamily="2" charset="2"/>
              </a:rPr>
              <a:t> V Immediate </a:t>
            </a:r>
            <a:r>
              <a:rPr lang="en-US" b="1" dirty="0">
                <a:sym typeface="Wingdings" panose="05000000000000000000" pitchFamily="2" charset="2"/>
              </a:rPr>
              <a:t>windows </a:t>
            </a:r>
            <a:r>
              <a:rPr lang="en-US" b="1" dirty="0" err="1" smtClean="0">
                <a:sym typeface="Wingdings" panose="05000000000000000000" pitchFamily="2" charset="2"/>
              </a:rPr>
              <a:t>odskusat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prikaz</a:t>
            </a:r>
            <a:r>
              <a:rPr lang="en-US" b="1" dirty="0" smtClean="0">
                <a:sym typeface="Wingdings" panose="05000000000000000000" pitchFamily="2" charset="2"/>
              </a:rPr>
              <a:t>: ? Time</a:t>
            </a:r>
          </a:p>
          <a:p>
            <a:pPr lvl="1"/>
            <a:r>
              <a:rPr lang="en-US" b="1" dirty="0" err="1" smtClean="0">
                <a:sym typeface="Wingdings" panose="05000000000000000000" pitchFamily="2" charset="2"/>
              </a:rPr>
              <a:t>Pozri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sa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na</a:t>
            </a:r>
            <a:r>
              <a:rPr lang="en-US" b="1" dirty="0" smtClean="0">
                <a:sym typeface="Wingdings" panose="05000000000000000000" pitchFamily="2" charset="2"/>
              </a:rPr>
              <a:t> Help k VBA (</a:t>
            </a:r>
            <a:r>
              <a:rPr lang="en-US" b="1" dirty="0" err="1" smtClean="0">
                <a:sym typeface="Wingdings" panose="05000000000000000000" pitchFamily="2" charset="2"/>
              </a:rPr>
              <a:t>tlacitko</a:t>
            </a:r>
            <a:r>
              <a:rPr lang="en-US" b="1" dirty="0" smtClean="0">
                <a:sym typeface="Wingdings" panose="05000000000000000000" pitchFamily="2" charset="2"/>
              </a:rPr>
              <a:t> F1):  </a:t>
            </a:r>
          </a:p>
          <a:p>
            <a:pPr lvl="2"/>
            <a:r>
              <a:rPr lang="en-US" b="1" dirty="0"/>
              <a:t>Time Function Returns a Variant (Date) indicating the current system time.</a:t>
            </a:r>
          </a:p>
          <a:p>
            <a:pPr lvl="2"/>
            <a:r>
              <a:rPr lang="en-US" b="1" dirty="0"/>
              <a:t>Dim </a:t>
            </a:r>
            <a:r>
              <a:rPr lang="en-US" b="1" dirty="0" err="1"/>
              <a:t>MyTime</a:t>
            </a:r>
            <a:endParaRPr lang="en-US" b="1" dirty="0"/>
          </a:p>
          <a:p>
            <a:pPr lvl="2"/>
            <a:r>
              <a:rPr lang="en-US" b="1" dirty="0" err="1"/>
              <a:t>MyTime</a:t>
            </a:r>
            <a:r>
              <a:rPr lang="en-US" b="1" dirty="0"/>
              <a:t> = Time    ' Return current system time. </a:t>
            </a:r>
            <a:endParaRPr lang="en-US" b="1" dirty="0" smtClean="0"/>
          </a:p>
          <a:p>
            <a:pPr lvl="2"/>
            <a:r>
              <a:rPr lang="en-US" b="1" dirty="0" err="1" smtClean="0">
                <a:solidFill>
                  <a:srgbClr val="0070C0"/>
                </a:solidFill>
              </a:rPr>
              <a:t>vytvorme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projekt</a:t>
            </a:r>
            <a:r>
              <a:rPr lang="en-US" b="1" dirty="0" smtClean="0">
                <a:solidFill>
                  <a:srgbClr val="0070C0"/>
                </a:solidFill>
              </a:rPr>
              <a:t> v EXCEL VBA: Pokus_if_then.xlsm</a:t>
            </a:r>
          </a:p>
          <a:p>
            <a:r>
              <a:rPr lang="en-US" b="1" dirty="0">
                <a:solidFill>
                  <a:srgbClr val="0070C0"/>
                </a:solidFill>
              </a:rPr>
              <a:t>VZOROVY PRIKLAD: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Pokus_if_then.xlsm</a:t>
            </a:r>
            <a:endParaRPr lang="cs-CZ" dirty="0"/>
          </a:p>
          <a:p>
            <a:r>
              <a:rPr lang="cs-CZ" b="1" dirty="0"/>
              <a:t>ZDROJE: </a:t>
            </a:r>
          </a:p>
          <a:p>
            <a:pPr lvl="1"/>
            <a:r>
              <a:rPr lang="cs-CZ" dirty="0" err="1"/>
              <a:t>Walkenbach</a:t>
            </a:r>
            <a:r>
              <a:rPr lang="cs-CZ" dirty="0"/>
              <a:t> str.</a:t>
            </a:r>
            <a:r>
              <a:rPr lang="en-US" dirty="0"/>
              <a:t> </a:t>
            </a:r>
            <a:r>
              <a:rPr lang="en-US" dirty="0" smtClean="0"/>
              <a:t>228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55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OPAKOVANIE – </a:t>
            </a:r>
            <a:r>
              <a:rPr lang="en-US" dirty="0" smtClean="0"/>
              <a:t>2/2 </a:t>
            </a:r>
            <a:r>
              <a:rPr lang="cs-CZ" dirty="0" smtClean="0"/>
              <a:t>:</a:t>
            </a:r>
            <a:r>
              <a:rPr lang="en-US" dirty="0" smtClean="0"/>
              <a:t>  WALKENBACH Kap.8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Konstrukce</a:t>
            </a:r>
            <a:r>
              <a:rPr lang="en-US" dirty="0" smtClean="0"/>
              <a:t>  If - Then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4675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Napisme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VBA pre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Pozdrav</a:t>
            </a:r>
            <a:r>
              <a:rPr lang="en-US" dirty="0" smtClean="0"/>
              <a:t>() </a:t>
            </a:r>
          </a:p>
          <a:p>
            <a:r>
              <a:rPr lang="en-US" dirty="0" err="1" smtClean="0"/>
              <a:t>Spustime</a:t>
            </a:r>
            <a:r>
              <a:rPr lang="en-US" dirty="0" smtClean="0"/>
              <a:t> ho </a:t>
            </a:r>
            <a:r>
              <a:rPr lang="en-US" dirty="0" err="1" smtClean="0"/>
              <a:t>Zobrazeni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Makra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Pozdrav</a:t>
            </a:r>
            <a:r>
              <a:rPr lang="en-US" dirty="0" smtClean="0">
                <a:sym typeface="Wingdings" panose="05000000000000000000" pitchFamily="2" charset="2"/>
              </a:rPr>
              <a:t>()</a:t>
            </a:r>
            <a:r>
              <a:rPr lang="en-US" dirty="0" smtClean="0"/>
              <a:t> 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2000" y="2578100"/>
            <a:ext cx="9385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Sub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Pozdrav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Time    ' Return current system time.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zobrazi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aktualny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rozhodujeme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ako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pozdravime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0.5 Then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dopoledne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&gt;= 0.5 And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0.75 Then _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odpoledne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&gt; 0.75 Then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Dobry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vecer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163282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OPAKOVANIE – </a:t>
            </a:r>
            <a:r>
              <a:rPr lang="en-US" dirty="0" smtClean="0"/>
              <a:t>2/3 </a:t>
            </a:r>
            <a:r>
              <a:rPr lang="cs-CZ" dirty="0" smtClean="0"/>
              <a:t>:</a:t>
            </a:r>
            <a:r>
              <a:rPr lang="en-US" dirty="0" smtClean="0"/>
              <a:t>  WALKENBACH Kap.8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Konstrukce</a:t>
            </a:r>
            <a:r>
              <a:rPr lang="en-US" dirty="0" smtClean="0"/>
              <a:t>  If - Then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4675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Napisme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VBA pre </a:t>
            </a:r>
            <a:r>
              <a:rPr lang="en-US" dirty="0" err="1" smtClean="0"/>
              <a:t>makro</a:t>
            </a:r>
            <a:r>
              <a:rPr lang="en-US" dirty="0" smtClean="0"/>
              <a:t> Pozdrav_1() ,  </a:t>
            </a:r>
            <a:r>
              <a:rPr lang="en-US" dirty="0" err="1" smtClean="0"/>
              <a:t>debagujem</a:t>
            </a:r>
            <a:r>
              <a:rPr lang="en-US" dirty="0" smtClean="0"/>
              <a:t> ho a </a:t>
            </a:r>
            <a:r>
              <a:rPr lang="en-US" dirty="0" err="1" smtClean="0"/>
              <a:t>ukazme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datove</a:t>
            </a:r>
            <a:r>
              <a:rPr lang="en-US" dirty="0" smtClean="0"/>
              <a:t> </a:t>
            </a:r>
            <a:r>
              <a:rPr lang="en-US" dirty="0" err="1" smtClean="0"/>
              <a:t>typy</a:t>
            </a:r>
            <a:r>
              <a:rPr lang="en-US" dirty="0" smtClean="0"/>
              <a:t> pre </a:t>
            </a:r>
            <a:r>
              <a:rPr lang="en-US" dirty="0" err="1" smtClean="0"/>
              <a:t>MyTime</a:t>
            </a:r>
            <a:r>
              <a:rPr lang="en-US" dirty="0" smtClean="0"/>
              <a:t> a </a:t>
            </a:r>
            <a:r>
              <a:rPr lang="en-US" dirty="0" err="1" smtClean="0"/>
              <a:t>MyTime_string</a:t>
            </a:r>
            <a:r>
              <a:rPr lang="en-US" dirty="0" smtClean="0"/>
              <a:t> :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2000" y="2346385"/>
            <a:ext cx="9385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Sub Pozdrav_1()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pochopenie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ze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pocitac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ma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svoje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premenne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napr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.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' a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potreba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prevodu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konverzie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premennych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medzi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sebou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'Variant,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'Variant,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textova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Time    ' Return current system time.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InputBox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Zadajte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svoj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Val(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InputBOx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vracia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textovy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retazec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--&gt; vid H1 Help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zobrazi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aktualny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rozhodujeme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ako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pozdravime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0.5 Then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dopoledne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&gt;= 0.5 And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&lt; 0.75 Then _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odpoledne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&gt; 0.75 Then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Dobry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vecer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150579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OPAKOVANIE – </a:t>
            </a:r>
            <a:r>
              <a:rPr lang="en-US" dirty="0" smtClean="0"/>
              <a:t>2/4 </a:t>
            </a:r>
            <a:r>
              <a:rPr lang="cs-CZ" dirty="0" smtClean="0"/>
              <a:t>:</a:t>
            </a:r>
            <a:r>
              <a:rPr lang="en-US" dirty="0" smtClean="0"/>
              <a:t>  WALKENBACH Kap.8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Konstrukce</a:t>
            </a:r>
            <a:r>
              <a:rPr lang="en-US" dirty="0" smtClean="0"/>
              <a:t>  If - Then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rgbClr val="00B050"/>
                </a:solidFill>
              </a:rPr>
              <a:t>Preco</a:t>
            </a:r>
            <a:r>
              <a:rPr lang="en-US" sz="1200" b="1" dirty="0" smtClean="0">
                <a:solidFill>
                  <a:srgbClr val="00B050"/>
                </a:solidFill>
              </a:rPr>
              <a:t> je to </a:t>
            </a:r>
            <a:r>
              <a:rPr lang="en-US" sz="1200" b="1" dirty="0" err="1" smtClean="0">
                <a:solidFill>
                  <a:srgbClr val="00B050"/>
                </a:solidFill>
              </a:rPr>
              <a:t>dobre</a:t>
            </a:r>
            <a:r>
              <a:rPr lang="en-US" sz="1200" b="1" dirty="0" smtClean="0">
                <a:solidFill>
                  <a:srgbClr val="00B050"/>
                </a:solidFill>
              </a:rPr>
              <a:t>  ? – </a:t>
            </a:r>
            <a:r>
              <a:rPr lang="en-US" sz="1200" b="1" dirty="0" err="1" smtClean="0">
                <a:solidFill>
                  <a:srgbClr val="00B050"/>
                </a:solidFill>
              </a:rPr>
              <a:t>urobime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</a:rPr>
              <a:t>si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</a:rPr>
              <a:t>rozhranie</a:t>
            </a:r>
            <a:r>
              <a:rPr lang="en-US" sz="1200" b="1" dirty="0" smtClean="0">
                <a:solidFill>
                  <a:srgbClr val="00B050"/>
                </a:solidFill>
              </a:rPr>
              <a:t> pre </a:t>
            </a:r>
            <a:r>
              <a:rPr lang="en-US" sz="1200" b="1" dirty="0" err="1" smtClean="0">
                <a:solidFill>
                  <a:srgbClr val="00B050"/>
                </a:solidFill>
              </a:rPr>
              <a:t>nas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</a:rPr>
              <a:t>projekt</a:t>
            </a:r>
            <a:r>
              <a:rPr lang="en-US" sz="1200" b="1" dirty="0" smtClean="0">
                <a:solidFill>
                  <a:srgbClr val="00B050"/>
                </a:solidFill>
              </a:rPr>
              <a:t> v EXCELI </a:t>
            </a:r>
          </a:p>
          <a:p>
            <a:r>
              <a:rPr lang="en-US" sz="1200" b="1" dirty="0">
                <a:solidFill>
                  <a:srgbClr val="0070C0"/>
                </a:solidFill>
              </a:rPr>
              <a:t>VZOROVY PRIKLAD: Pokus_if_then_EXCEL.xlsm</a:t>
            </a:r>
            <a:endParaRPr lang="cs-CZ" sz="1200" dirty="0"/>
          </a:p>
          <a:p>
            <a:r>
              <a:rPr lang="cs-CZ" sz="1200" b="1" dirty="0"/>
              <a:t>ZDROJE: </a:t>
            </a:r>
            <a:r>
              <a:rPr lang="cs-CZ" sz="1200" dirty="0" err="1"/>
              <a:t>Walkenbach</a:t>
            </a:r>
            <a:r>
              <a:rPr lang="cs-CZ" sz="1200" dirty="0"/>
              <a:t> str.</a:t>
            </a:r>
            <a:r>
              <a:rPr lang="en-US" sz="1200" dirty="0"/>
              <a:t> </a:t>
            </a:r>
            <a:r>
              <a:rPr lang="en-US" sz="1200" dirty="0" smtClean="0"/>
              <a:t>228, 253 </a:t>
            </a:r>
            <a:r>
              <a:rPr lang="en-US" sz="1200" dirty="0" err="1" smtClean="0"/>
              <a:t>volanie</a:t>
            </a:r>
            <a:r>
              <a:rPr lang="en-US" sz="1200" dirty="0" smtClean="0"/>
              <a:t> </a:t>
            </a:r>
            <a:r>
              <a:rPr lang="en-US" sz="1200" dirty="0" err="1" smtClean="0"/>
              <a:t>procedur</a:t>
            </a:r>
            <a:r>
              <a:rPr lang="en-US" sz="1200" dirty="0" smtClean="0"/>
              <a:t> , </a:t>
            </a:r>
            <a:r>
              <a:rPr lang="en-US" sz="1200" dirty="0" err="1" smtClean="0"/>
              <a:t>tlacitko</a:t>
            </a:r>
            <a:r>
              <a:rPr lang="en-US" sz="1200" dirty="0" smtClean="0"/>
              <a:t>  </a:t>
            </a:r>
            <a:r>
              <a:rPr lang="en-US" sz="1200" dirty="0" err="1" smtClean="0"/>
              <a:t>vola</a:t>
            </a:r>
            <a:r>
              <a:rPr lang="en-US" sz="1200" dirty="0" smtClean="0"/>
              <a:t> </a:t>
            </a:r>
            <a:r>
              <a:rPr lang="en-US" sz="1200" dirty="0" err="1" smtClean="0"/>
              <a:t>makro</a:t>
            </a:r>
            <a:r>
              <a:rPr lang="en-US" sz="1200" dirty="0" smtClean="0"/>
              <a:t> Pozdrav_2() a ActiveX </a:t>
            </a:r>
            <a:r>
              <a:rPr lang="en-US" sz="1200" dirty="0" err="1" smtClean="0"/>
              <a:t>tlacitko</a:t>
            </a:r>
            <a:endParaRPr lang="en-US" sz="1200" b="1" dirty="0" smtClean="0">
              <a:solidFill>
                <a:srgbClr val="00B050"/>
              </a:solidFill>
            </a:endParaRPr>
          </a:p>
          <a:p>
            <a:r>
              <a:rPr lang="cs-CZ" sz="1200" b="1" dirty="0" err="1" smtClean="0"/>
              <a:t>Cvicenie</a:t>
            </a:r>
            <a:r>
              <a:rPr lang="en-US" sz="1200" b="1" dirty="0" smtClean="0"/>
              <a:t> – </a:t>
            </a:r>
            <a:r>
              <a:rPr lang="en-US" sz="1200" b="1" dirty="0" err="1" smtClean="0"/>
              <a:t>scenar</a:t>
            </a:r>
            <a:r>
              <a:rPr lang="en-US" sz="1200" b="1" dirty="0" smtClean="0"/>
              <a:t> </a:t>
            </a:r>
            <a:r>
              <a:rPr lang="cs-CZ" sz="1200" b="1" dirty="0" smtClean="0"/>
              <a:t>: 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napiseme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makro</a:t>
            </a:r>
            <a:r>
              <a:rPr lang="en-US" sz="1200" b="1" dirty="0" smtClean="0"/>
              <a:t> Pozdrav_2(), POZOR </a:t>
            </a:r>
            <a:r>
              <a:rPr lang="en-US" sz="1200" b="1" dirty="0" err="1" smtClean="0"/>
              <a:t>schvalna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chyba</a:t>
            </a:r>
            <a:r>
              <a:rPr lang="en-US" sz="1200" b="1" dirty="0" smtClean="0"/>
              <a:t> - </a:t>
            </a:r>
            <a:r>
              <a:rPr lang="en-US" sz="1200" b="1" dirty="0" err="1" smtClean="0"/>
              <a:t>nereaguje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na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vstup</a:t>
            </a:r>
            <a:r>
              <a:rPr lang="en-US" sz="1200" b="1" dirty="0" smtClean="0"/>
              <a:t> 18:00, </a:t>
            </a:r>
            <a:r>
              <a:rPr lang="en-US" sz="1200" b="1" dirty="0" err="1" smtClean="0"/>
              <a:t>preco</a:t>
            </a:r>
            <a:r>
              <a:rPr lang="en-US" sz="1200" b="1" dirty="0" smtClean="0"/>
              <a:t> ?  </a:t>
            </a:r>
          </a:p>
          <a:p>
            <a:endParaRPr lang="en-US" b="1" dirty="0" smtClean="0"/>
          </a:p>
          <a:p>
            <a:pPr lvl="1"/>
            <a:endParaRPr lang="en-US" b="1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04900" y="3009901"/>
            <a:ext cx="8559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Sub Pozdrav_2()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pochopenie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ako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prepojit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EXCEL s VBA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makrom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cez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obsah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bunky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'  a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vyvolat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makro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obycajnym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sposobom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'Variant,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'Variant,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textova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Range("B1").Value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ladiaci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vystup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zobrazi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aktualny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rozhodujeme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ako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pozdravime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&lt; 0.5 Then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dopoledne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&gt;= 0.5 And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&lt; 0.75 Then _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                   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odpoledne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&gt; 0.75 Then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Dobry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vecer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ladiaci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vystup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   Range("B3").Value =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rozhranie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  <a:cs typeface="Consolas" panose="020B0609020204030204" pitchFamily="49" charset="0"/>
              </a:rPr>
              <a:t>na</a:t>
            </a:r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 EXEL</a:t>
            </a:r>
          </a:p>
          <a:p>
            <a:r>
              <a:rPr lang="en-US" sz="14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19436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OPAKOVANIE – </a:t>
            </a:r>
            <a:r>
              <a:rPr lang="en-US" dirty="0" smtClean="0"/>
              <a:t>2/5 </a:t>
            </a:r>
            <a:r>
              <a:rPr lang="cs-CZ" dirty="0" smtClean="0"/>
              <a:t>:</a:t>
            </a:r>
            <a:r>
              <a:rPr lang="en-US" dirty="0" smtClean="0"/>
              <a:t>  WALKENBACH Kap.8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Konstrukce</a:t>
            </a:r>
            <a:r>
              <a:rPr lang="en-US" dirty="0" smtClean="0"/>
              <a:t>  SELECT - CASE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b="1" dirty="0" err="1" smtClean="0">
                <a:solidFill>
                  <a:srgbClr val="00B050"/>
                </a:solidFill>
              </a:rPr>
              <a:t>Preco</a:t>
            </a:r>
            <a:r>
              <a:rPr lang="en-US" sz="1200" b="1" dirty="0" smtClean="0">
                <a:solidFill>
                  <a:srgbClr val="00B050"/>
                </a:solidFill>
              </a:rPr>
              <a:t> je to </a:t>
            </a:r>
            <a:r>
              <a:rPr lang="en-US" sz="1200" b="1" dirty="0" err="1" smtClean="0">
                <a:solidFill>
                  <a:srgbClr val="00B050"/>
                </a:solidFill>
              </a:rPr>
              <a:t>dobre</a:t>
            </a:r>
            <a:r>
              <a:rPr lang="en-US" sz="1200" b="1" dirty="0" smtClean="0">
                <a:solidFill>
                  <a:srgbClr val="00B050"/>
                </a:solidFill>
              </a:rPr>
              <a:t>  ? – </a:t>
            </a:r>
            <a:r>
              <a:rPr lang="en-US" sz="1200" b="1" dirty="0" err="1" smtClean="0">
                <a:solidFill>
                  <a:srgbClr val="00B050"/>
                </a:solidFill>
              </a:rPr>
              <a:t>urobime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</a:rPr>
              <a:t>si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</a:rPr>
              <a:t>rozhranie</a:t>
            </a:r>
            <a:r>
              <a:rPr lang="en-US" sz="1200" b="1" dirty="0" smtClean="0">
                <a:solidFill>
                  <a:srgbClr val="00B050"/>
                </a:solidFill>
              </a:rPr>
              <a:t> pre </a:t>
            </a:r>
            <a:r>
              <a:rPr lang="en-US" sz="1200" b="1" dirty="0" err="1" smtClean="0">
                <a:solidFill>
                  <a:srgbClr val="00B050"/>
                </a:solidFill>
              </a:rPr>
              <a:t>nas</a:t>
            </a:r>
            <a:r>
              <a:rPr lang="en-US" sz="12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err="1" smtClean="0">
                <a:solidFill>
                  <a:srgbClr val="00B050"/>
                </a:solidFill>
              </a:rPr>
              <a:t>projekt</a:t>
            </a:r>
            <a:r>
              <a:rPr lang="en-US" sz="1200" b="1" dirty="0" smtClean="0">
                <a:solidFill>
                  <a:srgbClr val="00B050"/>
                </a:solidFill>
              </a:rPr>
              <a:t> v EXCELI </a:t>
            </a:r>
          </a:p>
          <a:p>
            <a:r>
              <a:rPr lang="en-US" sz="1200" b="1" dirty="0">
                <a:solidFill>
                  <a:srgbClr val="0070C0"/>
                </a:solidFill>
              </a:rPr>
              <a:t>VZOROVY PRIKLAD: </a:t>
            </a:r>
            <a:r>
              <a:rPr lang="en-US" sz="1200" b="1" dirty="0" smtClean="0">
                <a:solidFill>
                  <a:srgbClr val="0070C0"/>
                </a:solidFill>
              </a:rPr>
              <a:t>Pokus_SELECT_CASE_EXCEL.xlsm</a:t>
            </a:r>
            <a:endParaRPr lang="cs-CZ" sz="1200" dirty="0"/>
          </a:p>
          <a:p>
            <a:r>
              <a:rPr lang="cs-CZ" sz="1200" b="1" dirty="0"/>
              <a:t>ZDROJE: </a:t>
            </a:r>
            <a:r>
              <a:rPr lang="cs-CZ" sz="1200" dirty="0" err="1"/>
              <a:t>Walkenbach</a:t>
            </a:r>
            <a:r>
              <a:rPr lang="cs-CZ" sz="1200" dirty="0"/>
              <a:t> str.</a:t>
            </a:r>
            <a:r>
              <a:rPr lang="en-US" sz="1200" dirty="0"/>
              <a:t> </a:t>
            </a:r>
            <a:r>
              <a:rPr lang="en-US" sz="1200" dirty="0" smtClean="0"/>
              <a:t>228, 253 </a:t>
            </a:r>
            <a:r>
              <a:rPr lang="en-US" sz="1200" dirty="0" err="1" smtClean="0"/>
              <a:t>volanie</a:t>
            </a:r>
            <a:r>
              <a:rPr lang="en-US" sz="1200" dirty="0" smtClean="0"/>
              <a:t> </a:t>
            </a:r>
            <a:r>
              <a:rPr lang="en-US" sz="1200" dirty="0" err="1" smtClean="0"/>
              <a:t>procedur</a:t>
            </a:r>
            <a:r>
              <a:rPr lang="en-US" sz="1200" dirty="0" smtClean="0"/>
              <a:t> , </a:t>
            </a:r>
            <a:r>
              <a:rPr lang="en-US" sz="1200" dirty="0" err="1" smtClean="0"/>
              <a:t>tlacitko</a:t>
            </a:r>
            <a:r>
              <a:rPr lang="en-US" sz="1200" dirty="0" smtClean="0"/>
              <a:t>  </a:t>
            </a:r>
            <a:r>
              <a:rPr lang="en-US" sz="1200" dirty="0" err="1" smtClean="0"/>
              <a:t>vola</a:t>
            </a:r>
            <a:r>
              <a:rPr lang="en-US" sz="1200" dirty="0" smtClean="0"/>
              <a:t> </a:t>
            </a:r>
            <a:r>
              <a:rPr lang="en-US" sz="1200" dirty="0" err="1" smtClean="0"/>
              <a:t>makro</a:t>
            </a:r>
            <a:r>
              <a:rPr lang="en-US" sz="1200" dirty="0" smtClean="0"/>
              <a:t> Pozdrav_3(), </a:t>
            </a:r>
            <a:r>
              <a:rPr lang="en-US" sz="1200" b="1" dirty="0" err="1" smtClean="0">
                <a:solidFill>
                  <a:srgbClr val="FF0000"/>
                </a:solidFill>
              </a:rPr>
              <a:t>validacia</a:t>
            </a:r>
            <a:r>
              <a:rPr lang="en-US" sz="1200" b="1" dirty="0" smtClean="0">
                <a:solidFill>
                  <a:srgbClr val="FF0000"/>
                </a:solidFill>
              </a:rPr>
              <a:t>  </a:t>
            </a:r>
            <a:r>
              <a:rPr lang="en-US" sz="1200" b="1" dirty="0" err="1" smtClean="0">
                <a:solidFill>
                  <a:srgbClr val="FF0000"/>
                </a:solidFill>
              </a:rPr>
              <a:t>vstupnych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  <a:r>
              <a:rPr lang="en-US" sz="1200" b="1" dirty="0" err="1" smtClean="0">
                <a:solidFill>
                  <a:srgbClr val="FF0000"/>
                </a:solidFill>
              </a:rPr>
              <a:t>udajov</a:t>
            </a:r>
            <a:r>
              <a:rPr lang="en-US" sz="12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1200" b="1" dirty="0" err="1" smtClean="0"/>
              <a:t>Cvicenie</a:t>
            </a:r>
            <a:r>
              <a:rPr lang="en-US" sz="1200" b="1" dirty="0" smtClean="0"/>
              <a:t> – </a:t>
            </a:r>
            <a:r>
              <a:rPr lang="en-US" sz="1200" b="1" dirty="0" err="1" smtClean="0"/>
              <a:t>scenar</a:t>
            </a:r>
            <a:r>
              <a:rPr lang="en-US" sz="1200" b="1" dirty="0" smtClean="0"/>
              <a:t> </a:t>
            </a:r>
            <a:r>
              <a:rPr lang="cs-CZ" sz="1200" b="1" dirty="0" smtClean="0"/>
              <a:t>: 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napiseme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si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makro</a:t>
            </a:r>
            <a:r>
              <a:rPr lang="en-US" sz="1200" b="1" dirty="0" smtClean="0"/>
              <a:t> Pozdrav_3(), </a:t>
            </a:r>
          </a:p>
          <a:p>
            <a:endParaRPr lang="en-US" b="1" dirty="0" smtClean="0"/>
          </a:p>
          <a:p>
            <a:pPr lvl="1"/>
            <a:endParaRPr lang="en-US" b="1" dirty="0" smtClean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04900" y="3009901"/>
            <a:ext cx="8559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Sub Pozdrav_3()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pochopenie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ako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prepojit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EXCEL s VBA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makrom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cez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obsah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bunky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'  a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vyvolat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makro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obycajnym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sposobom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'Variant,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Dim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'Variant,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textova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premenna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pre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InnerTime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0.041666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vysledok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podielu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1/24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Range("B1").Value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ladiaci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vystup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zobrazi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aktualny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systemovy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cas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rozhodujeme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ako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sa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pozdravime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Select Case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Case Is &lt;= 0.208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skore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rano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Case Is &lt;= 0.375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rano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Case Is &lt;= 0.5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dopoledne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Case Is &lt;= 0.75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Dobre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odpoledne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Case Is &gt; 0.75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Dobry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vecer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, pod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na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pivo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End Select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MsgBox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ladiaci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vystup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Range("B3").Value =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MyTime_string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'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rozhranie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latin typeface="Consolas" panose="020B0609020204030204" pitchFamily="49" charset="0"/>
                <a:cs typeface="Consolas" panose="020B0609020204030204" pitchFamily="49" charset="0"/>
              </a:rPr>
              <a:t>na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EXEL</a:t>
            </a:r>
          </a:p>
          <a:p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39887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Kapitola</a:t>
            </a:r>
            <a:r>
              <a:rPr lang="en-US" dirty="0" smtClean="0"/>
              <a:t> 12. </a:t>
            </a:r>
            <a:r>
              <a:rPr lang="en-US" dirty="0" err="1" smtClean="0"/>
              <a:t>Alterantivy</a:t>
            </a:r>
            <a:r>
              <a:rPr lang="en-US" dirty="0" smtClean="0"/>
              <a:t> </a:t>
            </a:r>
            <a:r>
              <a:rPr lang="en-US" dirty="0" err="1" smtClean="0"/>
              <a:t>vlastnych</a:t>
            </a:r>
            <a:r>
              <a:rPr lang="en-US" dirty="0" smtClean="0"/>
              <a:t> </a:t>
            </a:r>
            <a:r>
              <a:rPr lang="en-US" dirty="0" err="1" smtClean="0"/>
              <a:t>dialogu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Str.371 </a:t>
            </a:r>
            <a:r>
              <a:rPr lang="en-US" dirty="0" err="1" smtClean="0"/>
              <a:t>Kapitola</a:t>
            </a:r>
            <a:r>
              <a:rPr lang="en-US" dirty="0" smtClean="0"/>
              <a:t> 12\InputBoxVBA.xlsm</a:t>
            </a:r>
          </a:p>
          <a:p>
            <a:r>
              <a:rPr lang="en-US" dirty="0"/>
              <a:t>Str.371 </a:t>
            </a:r>
            <a:r>
              <a:rPr lang="en-US" dirty="0" err="1" smtClean="0"/>
              <a:t>Kapitola</a:t>
            </a:r>
            <a:r>
              <a:rPr lang="en-US" dirty="0" smtClean="0"/>
              <a:t> 12\MetodaInputBox.xlsm</a:t>
            </a:r>
          </a:p>
          <a:p>
            <a:r>
              <a:rPr lang="en-US" dirty="0"/>
              <a:t>Str.388 </a:t>
            </a:r>
            <a:r>
              <a:rPr lang="en-US" dirty="0" err="1" smtClean="0"/>
              <a:t>Kapitola</a:t>
            </a:r>
            <a:r>
              <a:rPr lang="en-US" dirty="0" smtClean="0"/>
              <a:t> </a:t>
            </a:r>
            <a:r>
              <a:rPr lang="en-US" dirty="0"/>
              <a:t>12\PrikladDatovehoFormulare.xlsm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727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1060</Words>
  <Application>Microsoft Office PowerPoint</Application>
  <PresentationFormat>Vlastní</PresentationFormat>
  <Paragraphs>137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Motív Office</vt:lpstr>
      <vt:lpstr>EXCEL  Visual Basic for Applications Část IV – Práce s uživatelskými formuláři kap.12 Alternativy vlastních dialogu</vt:lpstr>
      <vt:lpstr>Agenda na pondelok 26.3.2018</vt:lpstr>
      <vt:lpstr>OPAKOVANIE – 1 :  WALKENBACH Kap.7 Umiestnenie makier – lokalne / globalne </vt:lpstr>
      <vt:lpstr>OPAKOVANIE – 2/1 :  WALKENBACH Kap.8 Konstrukce  If - Then</vt:lpstr>
      <vt:lpstr>OPAKOVANIE – 2/2 :  WALKENBACH Kap.8 Konstrukce  If - Then</vt:lpstr>
      <vt:lpstr>OPAKOVANIE – 2/3 :  WALKENBACH Kap.8 Konstrukce  If - Then</vt:lpstr>
      <vt:lpstr>OPAKOVANIE – 2/4 :  WALKENBACH Kap.8 Konstrukce  If - Then</vt:lpstr>
      <vt:lpstr>OPAKOVANIE – 2/5 :  WALKENBACH Kap.8 Konstrukce  SELECT - CASE</vt:lpstr>
      <vt:lpstr>Kapitola 12. Alterantivy vlastnych dialogu</vt:lpstr>
      <vt:lpstr>Kapitola 13. Predstaveni formularu</vt:lpstr>
    </vt:vector>
  </TitlesOfParts>
  <Company>Continental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Pancik, Juraj</dc:creator>
  <cp:lastModifiedBy>Pančík Juraj</cp:lastModifiedBy>
  <cp:revision>25</cp:revision>
  <dcterms:created xsi:type="dcterms:W3CDTF">2018-03-19T16:01:49Z</dcterms:created>
  <dcterms:modified xsi:type="dcterms:W3CDTF">2018-03-25T19:47:41Z</dcterms:modified>
</cp:coreProperties>
</file>