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5" r:id="rId1"/>
  </p:sldMasterIdLst>
  <p:notesMasterIdLst>
    <p:notesMasterId r:id="rId24"/>
  </p:notesMasterIdLst>
  <p:handoutMasterIdLst>
    <p:handoutMasterId r:id="rId25"/>
  </p:handoutMasterIdLst>
  <p:sldIdLst>
    <p:sldId id="335" r:id="rId2"/>
    <p:sldId id="533" r:id="rId3"/>
    <p:sldId id="534" r:id="rId4"/>
    <p:sldId id="552" r:id="rId5"/>
    <p:sldId id="527" r:id="rId6"/>
    <p:sldId id="535" r:id="rId7"/>
    <p:sldId id="540" r:id="rId8"/>
    <p:sldId id="542" r:id="rId9"/>
    <p:sldId id="543" r:id="rId10"/>
    <p:sldId id="545" r:id="rId11"/>
    <p:sldId id="546" r:id="rId12"/>
    <p:sldId id="547" r:id="rId13"/>
    <p:sldId id="548" r:id="rId14"/>
    <p:sldId id="549" r:id="rId15"/>
    <p:sldId id="550" r:id="rId16"/>
    <p:sldId id="553" r:id="rId17"/>
    <p:sldId id="544" r:id="rId18"/>
    <p:sldId id="551" r:id="rId19"/>
    <p:sldId id="536" r:id="rId20"/>
    <p:sldId id="537" r:id="rId21"/>
    <p:sldId id="538" r:id="rId22"/>
    <p:sldId id="539" r:id="rId23"/>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p15:clr>
            <a:srgbClr val="A4A3A4"/>
          </p15:clr>
        </p15:guide>
        <p15:guide id="2" orient="horz" pos="3702">
          <p15:clr>
            <a:srgbClr val="A4A3A4"/>
          </p15:clr>
        </p15:guide>
        <p15:guide id="3" orient="horz" pos="2296">
          <p15:clr>
            <a:srgbClr val="A4A3A4"/>
          </p15:clr>
        </p15:guide>
        <p15:guide id="4" orient="horz" pos="2251">
          <p15:clr>
            <a:srgbClr val="A4A3A4"/>
          </p15:clr>
        </p15:guide>
        <p15:guide id="5" orient="horz" pos="119">
          <p15:clr>
            <a:srgbClr val="A4A3A4"/>
          </p15:clr>
        </p15:guide>
        <p15:guide id="6" orient="horz" pos="4201">
          <p15:clr>
            <a:srgbClr val="A4A3A4"/>
          </p15:clr>
        </p15:guide>
        <p15:guide id="7" orient="horz" pos="2614">
          <p15:clr>
            <a:srgbClr val="A4A3A4"/>
          </p15:clr>
        </p15:guide>
        <p15:guide id="8" pos="249">
          <p15:clr>
            <a:srgbClr val="A4A3A4"/>
          </p15:clr>
        </p15:guide>
        <p15:guide id="9" pos="2857">
          <p15:clr>
            <a:srgbClr val="A4A3A4"/>
          </p15:clr>
        </p15:guide>
        <p15:guide id="10" pos="2903">
          <p15:clr>
            <a:srgbClr val="A4A3A4"/>
          </p15:clr>
        </p15:guide>
        <p15:guide id="11" pos="3787">
          <p15:clr>
            <a:srgbClr val="A4A3A4"/>
          </p15:clr>
        </p15:guide>
        <p15:guide id="12" pos="3742">
          <p15:clr>
            <a:srgbClr val="A4A3A4"/>
          </p15:clr>
        </p15:guide>
        <p15:guide id="13" pos="2018">
          <p15:clr>
            <a:srgbClr val="A4A3A4"/>
          </p15:clr>
        </p15:guide>
        <p15:guide id="14" pos="1973">
          <p15:clr>
            <a:srgbClr val="A4A3A4"/>
          </p15:clr>
        </p15:guide>
        <p15:guide id="15" pos="5511">
          <p15:clr>
            <a:srgbClr val="A4A3A4"/>
          </p15:clr>
        </p15:guide>
        <p15:guide id="16" pos="113">
          <p15:clr>
            <a:srgbClr val="A4A3A4"/>
          </p15:clr>
        </p15:guide>
        <p15:guide id="17" pos="5647">
          <p15:clr>
            <a:srgbClr val="A4A3A4"/>
          </p15:clr>
        </p15:guide>
        <p15:guide id="18" pos="5465">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500"/>
    <a:srgbClr val="B2B2B2"/>
    <a:srgbClr val="A6A6A6"/>
    <a:srgbClr val="CCECFF"/>
    <a:srgbClr val="5F5F5F"/>
    <a:srgbClr val="747474"/>
    <a:srgbClr val="EAEAEA"/>
    <a:srgbClr val="FFFEFD"/>
    <a:srgbClr val="FFFEFE"/>
    <a:srgbClr val="FF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96591" autoAdjust="0"/>
  </p:normalViewPr>
  <p:slideViewPr>
    <p:cSldViewPr snapToObjects="1" showGuides="1">
      <p:cViewPr varScale="1">
        <p:scale>
          <a:sx n="111" d="100"/>
          <a:sy n="111" d="100"/>
        </p:scale>
        <p:origin x="1716" y="96"/>
      </p:cViewPr>
      <p:guideLst>
        <p:guide orient="horz" pos="845"/>
        <p:guide orient="horz" pos="3702"/>
        <p:guide orient="horz" pos="2296"/>
        <p:guide orient="horz" pos="2251"/>
        <p:guide orient="horz" pos="119"/>
        <p:guide orient="horz" pos="4201"/>
        <p:guide orient="horz" pos="2614"/>
        <p:guide pos="249"/>
        <p:guide pos="2857"/>
        <p:guide pos="2903"/>
        <p:guide pos="3787"/>
        <p:guide pos="3742"/>
        <p:guide pos="2018"/>
        <p:guide pos="1973"/>
        <p:guide pos="5511"/>
        <p:guide pos="113"/>
        <p:guide pos="5647"/>
        <p:guide pos="5465"/>
      </p:guideLst>
    </p:cSldViewPr>
  </p:slideViewPr>
  <p:outlineViewPr>
    <p:cViewPr>
      <p:scale>
        <a:sx n="33" d="100"/>
        <a:sy n="33" d="100"/>
      </p:scale>
      <p:origin x="0" y="2310"/>
    </p:cViewPr>
  </p:outlin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76" d="100"/>
          <a:sy n="76" d="100"/>
        </p:scale>
        <p:origin x="-2214"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EED972B-52B2-4808-8C2E-E70EF7857E85}" type="datetimeFigureOut">
              <a:rPr lang="en-US" smtClean="0"/>
              <a:pPr/>
              <a:t>10/30/2019</a:t>
            </a:fld>
            <a:endParaRPr lang="en-US"/>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A97F87B-2FA3-418B-B906-FE4BC56C790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AB9D58C-7C7B-41AA-8271-C08D5507ACB0}" type="datetimeFigureOut">
              <a:rPr lang="de-DE" smtClean="0"/>
              <a:pPr/>
              <a:t>30.10.2019</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0E45671-F2B0-490B-8BDC-8F208CA9EA82}" type="slidenum">
              <a:rPr lang="de-DE" smtClean="0"/>
              <a:pPr/>
              <a:t>‹#›</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sk-SK" smtClean="0"/>
              <a:t>Kliknite sem a upravte štýl predlohy nadpisov.</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Kliknite sem a upravte štýl predlohy podnadpisov.</a:t>
            </a:r>
            <a:endParaRPr kumimoji="0" lang="en-US"/>
          </a:p>
        </p:txBody>
      </p:sp>
      <p:sp>
        <p:nvSpPr>
          <p:cNvPr id="28" name="Zástupný symbol dátumu 27"/>
          <p:cNvSpPr>
            <a:spLocks noGrp="1"/>
          </p:cNvSpPr>
          <p:nvPr>
            <p:ph type="dt" sz="half" idx="10"/>
          </p:nvPr>
        </p:nvSpPr>
        <p:spPr bwMode="auto">
          <a:xfrm rot="5400000">
            <a:off x="7764621" y="1174097"/>
            <a:ext cx="2286000" cy="381000"/>
          </a:xfrm>
        </p:spPr>
        <p:txBody>
          <a:bodyPr/>
          <a:lstStyle/>
          <a:p>
            <a:r>
              <a:rPr lang="sk-SK" noProof="0" smtClean="0"/>
              <a:t>30 October 2019</a:t>
            </a:r>
            <a:endParaRPr lang="en-US" noProof="0"/>
          </a:p>
        </p:txBody>
      </p:sp>
      <p:sp>
        <p:nvSpPr>
          <p:cNvPr id="17" name="Zástupný symbol päty 16"/>
          <p:cNvSpPr>
            <a:spLocks noGrp="1"/>
          </p:cNvSpPr>
          <p:nvPr>
            <p:ph type="ftr" sz="quarter" idx="11"/>
          </p:nvPr>
        </p:nvSpPr>
        <p:spPr bwMode="auto">
          <a:xfrm rot="5400000">
            <a:off x="7077269" y="4181669"/>
            <a:ext cx="3657600" cy="384048"/>
          </a:xfrm>
        </p:spPr>
        <p:txBody>
          <a:bodyPr/>
          <a:lstStyle/>
          <a:p>
            <a:r>
              <a:rPr lang="en-US" noProof="0" smtClean="0"/>
              <a:t>dr. PANCIK University of Zilina : Presentation for students WHAT IS EPB ? </a:t>
            </a:r>
            <a:endParaRPr lang="en-US" noProof="0" dirty="0"/>
          </a:p>
        </p:txBody>
      </p:sp>
      <p:sp>
        <p:nvSpPr>
          <p:cNvPr id="10" name="Obdĺžni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ĺžni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ĺžni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ĺžni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vná spojnic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ovná spojnic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Rovná spojnic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ovná spojnic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ovná spojnic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ovná spojnic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ĺžni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čísla snímky 28"/>
          <p:cNvSpPr>
            <a:spLocks noGrp="1"/>
          </p:cNvSpPr>
          <p:nvPr>
            <p:ph type="sldNum" sz="quarter" idx="12"/>
          </p:nvPr>
        </p:nvSpPr>
        <p:spPr bwMode="auto">
          <a:xfrm>
            <a:off x="1325544" y="4928702"/>
            <a:ext cx="609600" cy="517524"/>
          </a:xfrm>
        </p:spPr>
        <p:txBody>
          <a:bodyPr/>
          <a:lstStyle/>
          <a:p>
            <a:fld id="{ADA48181-2C78-49CB-8C52-912A07842C2E}" type="slidenum">
              <a:rPr lang="en-US" noProof="0" smtClean="0"/>
              <a:pPr/>
              <a:t>‹#›</a:t>
            </a:fld>
            <a:endParaRPr lang="en-US" noProof="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r>
              <a:rPr lang="sk-SK" noProof="0" smtClean="0"/>
              <a:t>30 October 2019</a:t>
            </a:r>
            <a:endParaRPr lang="en-US" noProof="0"/>
          </a:p>
        </p:txBody>
      </p:sp>
      <p:sp>
        <p:nvSpPr>
          <p:cNvPr id="5" name="Zástupný symbol päty 4"/>
          <p:cNvSpPr>
            <a:spLocks noGrp="1"/>
          </p:cNvSpPr>
          <p:nvPr>
            <p:ph type="ftr" sz="quarter" idx="11"/>
          </p:nvPr>
        </p:nvSpPr>
        <p:spPr/>
        <p:txBody>
          <a:bodyPr/>
          <a:lstStyle/>
          <a:p>
            <a:r>
              <a:rPr lang="en-US" noProof="0" smtClean="0"/>
              <a:t>dr. PANCIK University of Zilina : Presentation for students WHAT IS EPB ? </a:t>
            </a:r>
            <a:endParaRPr lang="en-US" noProof="0" dirty="0"/>
          </a:p>
        </p:txBody>
      </p:sp>
      <p:sp>
        <p:nvSpPr>
          <p:cNvPr id="6" name="Zástupný symbol čísla snímky 5"/>
          <p:cNvSpPr>
            <a:spLocks noGrp="1"/>
          </p:cNvSpPr>
          <p:nvPr>
            <p:ph type="sldNum" sz="quarter" idx="12"/>
          </p:nvPr>
        </p:nvSpPr>
        <p:spPr/>
        <p:txBody>
          <a:bodyPr/>
          <a:lstStyle/>
          <a:p>
            <a:fld id="{ADA48181-2C78-49CB-8C52-912A07842C2E}" type="slidenum">
              <a:rPr lang="en-US" noProof="0" smtClean="0"/>
              <a:pPr/>
              <a:t>‹#›</a:t>
            </a:fld>
            <a:endParaRPr lang="en-US" noProof="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9"/>
            <a:ext cx="1676400" cy="5851525"/>
          </a:xfrm>
        </p:spPr>
        <p:txBody>
          <a:bodyPr vert="eaVer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r>
              <a:rPr lang="sk-SK" noProof="0" smtClean="0"/>
              <a:t>30 October 2019</a:t>
            </a:r>
            <a:endParaRPr lang="en-US" noProof="0"/>
          </a:p>
        </p:txBody>
      </p:sp>
      <p:sp>
        <p:nvSpPr>
          <p:cNvPr id="5" name="Zástupný symbol päty 4"/>
          <p:cNvSpPr>
            <a:spLocks noGrp="1"/>
          </p:cNvSpPr>
          <p:nvPr>
            <p:ph type="ftr" sz="quarter" idx="11"/>
          </p:nvPr>
        </p:nvSpPr>
        <p:spPr/>
        <p:txBody>
          <a:bodyPr/>
          <a:lstStyle/>
          <a:p>
            <a:r>
              <a:rPr lang="en-US" noProof="0" smtClean="0"/>
              <a:t>dr. PANCIK University of Zilina : Presentation for students WHAT IS EPB ? </a:t>
            </a:r>
            <a:endParaRPr lang="en-US" noProof="0" dirty="0"/>
          </a:p>
        </p:txBody>
      </p:sp>
      <p:sp>
        <p:nvSpPr>
          <p:cNvPr id="6" name="Zástupný symbol čísla snímky 5"/>
          <p:cNvSpPr>
            <a:spLocks noGrp="1"/>
          </p:cNvSpPr>
          <p:nvPr>
            <p:ph type="sldNum" sz="quarter" idx="12"/>
          </p:nvPr>
        </p:nvSpPr>
        <p:spPr/>
        <p:txBody>
          <a:bodyPr/>
          <a:lstStyle/>
          <a:p>
            <a:fld id="{ADA48181-2C78-49CB-8C52-912A07842C2E}" type="slidenum">
              <a:rPr lang="en-US" noProof="0" smtClean="0"/>
              <a:pPr/>
              <a:t>‹#›</a:t>
            </a:fld>
            <a:endParaRPr lang="en-US" noProof="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small Picture">
    <p:spTree>
      <p:nvGrpSpPr>
        <p:cNvPr id="1" name=""/>
        <p:cNvGrpSpPr/>
        <p:nvPr/>
      </p:nvGrpSpPr>
      <p:grpSpPr>
        <a:xfrm>
          <a:off x="0" y="0"/>
          <a:ext cx="0" cy="0"/>
          <a:chOff x="0" y="0"/>
          <a:chExt cx="0" cy="0"/>
        </a:xfrm>
      </p:grpSpPr>
      <p:sp>
        <p:nvSpPr>
          <p:cNvPr id="9" name="Rechteck 8"/>
          <p:cNvSpPr/>
          <p:nvPr userDrawn="1"/>
        </p:nvSpPr>
        <p:spPr>
          <a:xfrm>
            <a:off x="179388" y="188913"/>
            <a:ext cx="8785225" cy="3960812"/>
          </a:xfrm>
          <a:prstGeom prst="rect">
            <a:avLst/>
          </a:prstGeom>
          <a:pattFill prst="wdUpDiag">
            <a:fgClr>
              <a:schemeClr val="accent5"/>
            </a:fgClr>
            <a:bgClr>
              <a:schemeClr val="accent6"/>
            </a:bgClr>
          </a:patt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noProof="0" dirty="0" err="1" smtClean="0">
                <a:solidFill>
                  <a:schemeClr val="bg1"/>
                </a:solidFill>
              </a:rPr>
              <a:t>Bitte</a:t>
            </a:r>
            <a:r>
              <a:rPr lang="en-US" sz="1600" baseline="0" noProof="0" dirty="0" smtClean="0">
                <a:solidFill>
                  <a:schemeClr val="bg1"/>
                </a:solidFill>
              </a:rPr>
              <a:t> </a:t>
            </a:r>
            <a:r>
              <a:rPr lang="en-US" sz="1600" baseline="0" noProof="0" dirty="0" err="1" smtClean="0">
                <a:solidFill>
                  <a:schemeClr val="bg1"/>
                </a:solidFill>
              </a:rPr>
              <a:t>decken</a:t>
            </a:r>
            <a:r>
              <a:rPr lang="en-US" sz="1600" baseline="0" noProof="0" dirty="0" smtClean="0">
                <a:solidFill>
                  <a:schemeClr val="bg1"/>
                </a:solidFill>
              </a:rPr>
              <a:t> </a:t>
            </a:r>
            <a:r>
              <a:rPr lang="en-US" sz="1600" baseline="0" noProof="0" dirty="0" err="1" smtClean="0">
                <a:solidFill>
                  <a:schemeClr val="bg1"/>
                </a:solidFill>
              </a:rPr>
              <a:t>Sie</a:t>
            </a:r>
            <a:r>
              <a:rPr lang="en-US" sz="1600" baseline="0" noProof="0" dirty="0" smtClean="0">
                <a:solidFill>
                  <a:schemeClr val="bg1"/>
                </a:solidFill>
              </a:rPr>
              <a:t> die </a:t>
            </a:r>
            <a:r>
              <a:rPr lang="en-US" sz="1600" baseline="0" noProof="0" dirty="0" err="1" smtClean="0">
                <a:solidFill>
                  <a:schemeClr val="bg1"/>
                </a:solidFill>
              </a:rPr>
              <a:t>schraffierte</a:t>
            </a:r>
            <a:r>
              <a:rPr lang="en-US" sz="1600" baseline="0" noProof="0" dirty="0" smtClean="0">
                <a:solidFill>
                  <a:schemeClr val="bg1"/>
                </a:solidFill>
              </a:rPr>
              <a:t> </a:t>
            </a:r>
            <a:r>
              <a:rPr lang="en-US" sz="1600" baseline="0" noProof="0" dirty="0" err="1" smtClean="0">
                <a:solidFill>
                  <a:schemeClr val="bg1"/>
                </a:solidFill>
              </a:rPr>
              <a:t>Fläche</a:t>
            </a:r>
            <a:r>
              <a:rPr lang="en-US" sz="1600" baseline="0" noProof="0" dirty="0" smtClean="0">
                <a:solidFill>
                  <a:schemeClr val="bg1"/>
                </a:solidFill>
              </a:rPr>
              <a:t> </a:t>
            </a:r>
            <a:r>
              <a:rPr lang="en-US" sz="1600" baseline="0" noProof="0" dirty="0" err="1" smtClean="0">
                <a:solidFill>
                  <a:schemeClr val="bg1"/>
                </a:solidFill>
              </a:rPr>
              <a:t>mit</a:t>
            </a:r>
            <a:r>
              <a:rPr lang="en-US" sz="1600" baseline="0" noProof="0" dirty="0" smtClean="0">
                <a:solidFill>
                  <a:schemeClr val="bg1"/>
                </a:solidFill>
              </a:rPr>
              <a:t> </a:t>
            </a:r>
            <a:r>
              <a:rPr lang="en-US" sz="1600" baseline="0" noProof="0" dirty="0" err="1" smtClean="0">
                <a:solidFill>
                  <a:schemeClr val="bg1"/>
                </a:solidFill>
              </a:rPr>
              <a:t>einem</a:t>
            </a:r>
            <a:r>
              <a:rPr lang="en-US" sz="1600" baseline="0" noProof="0" dirty="0" smtClean="0">
                <a:solidFill>
                  <a:schemeClr val="bg1"/>
                </a:solidFill>
              </a:rPr>
              <a:t> </a:t>
            </a:r>
            <a:r>
              <a:rPr lang="en-US" sz="1600" baseline="0" noProof="0" dirty="0" err="1" smtClean="0">
                <a:solidFill>
                  <a:schemeClr val="bg1"/>
                </a:solidFill>
              </a:rPr>
              <a:t>Bild</a:t>
            </a:r>
            <a:r>
              <a:rPr lang="en-US" sz="1600" baseline="0" noProof="0" dirty="0" smtClean="0">
                <a:solidFill>
                  <a:schemeClr val="bg1"/>
                </a:solidFill>
              </a:rPr>
              <a:t> ab</a:t>
            </a:r>
            <a:r>
              <a:rPr lang="en-US" sz="1600" noProof="0" dirty="0" smtClean="0">
                <a:solidFill>
                  <a:schemeClr val="bg1"/>
                </a:solidFill>
              </a:rPr>
              <a:t>.</a:t>
            </a:r>
          </a:p>
          <a:p>
            <a:pPr algn="ctr"/>
            <a:r>
              <a:rPr lang="en-US" sz="1600" noProof="0" dirty="0" smtClean="0">
                <a:solidFill>
                  <a:schemeClr val="bg1"/>
                </a:solidFill>
              </a:rPr>
              <a:t>Please cover</a:t>
            </a:r>
            <a:r>
              <a:rPr lang="en-US" sz="1600" baseline="0" noProof="0" dirty="0" smtClean="0">
                <a:solidFill>
                  <a:schemeClr val="bg1"/>
                </a:solidFill>
              </a:rPr>
              <a:t> the shaded area with a picture</a:t>
            </a:r>
            <a:r>
              <a:rPr lang="en-US" sz="1600" noProof="0" dirty="0" smtClean="0">
                <a:solidFill>
                  <a:schemeClr val="bg1"/>
                </a:solidFill>
              </a:rPr>
              <a:t>.</a:t>
            </a:r>
          </a:p>
          <a:p>
            <a:pPr algn="ctr"/>
            <a:r>
              <a:rPr lang="en-US" sz="1600" noProof="0" dirty="0" smtClean="0">
                <a:solidFill>
                  <a:schemeClr val="bg1"/>
                </a:solidFill>
              </a:rPr>
              <a:t>(24,4 x 11,0 cm)</a:t>
            </a:r>
            <a:endParaRPr lang="en-US" sz="1600" noProof="0" dirty="0">
              <a:solidFill>
                <a:schemeClr val="bg1"/>
              </a:solidFill>
            </a:endParaRPr>
          </a:p>
        </p:txBody>
      </p:sp>
      <p:sp>
        <p:nvSpPr>
          <p:cNvPr id="12" name="Rechteck 11"/>
          <p:cNvSpPr/>
          <p:nvPr userDrawn="1"/>
        </p:nvSpPr>
        <p:spPr>
          <a:xfrm>
            <a:off x="503548" y="-567404"/>
            <a:ext cx="8640452" cy="360000"/>
          </a:xfrm>
          <a:prstGeom prst="rect">
            <a:avLst/>
          </a:prstGeom>
          <a:solidFill>
            <a:schemeClr val="bg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lIns="72000" tIns="46800" rIns="72000" bIns="46800" rtlCol="0" anchor="t" anchorCtr="0"/>
          <a:lstStyle/>
          <a:p>
            <a:r>
              <a:rPr lang="en-US" sz="900" noProof="0" smtClean="0">
                <a:solidFill>
                  <a:schemeClr val="tx1"/>
                </a:solidFill>
              </a:rPr>
              <a:t>Wenn Sie ein neues Bild einfügen: Klicken Sie mit der rechten Maustaste auf das Bild und wählen „In den Hintergrund“, um das Bild hinter das Quality Seal zu bringen.</a:t>
            </a:r>
          </a:p>
          <a:p>
            <a:r>
              <a:rPr lang="en-US" sz="900" noProof="0" smtClean="0">
                <a:solidFill>
                  <a:schemeClr val="tx1"/>
                </a:solidFill>
              </a:rPr>
              <a:t>If you insert a new picture: Right click on the picture and select “Send to the back” to position it behind the Quality Seal.</a:t>
            </a:r>
          </a:p>
        </p:txBody>
      </p:sp>
      <p:cxnSp>
        <p:nvCxnSpPr>
          <p:cNvPr id="14" name="Gerade Verbindung 13"/>
          <p:cNvCxnSpPr/>
          <p:nvPr userDrawn="1"/>
        </p:nvCxnSpPr>
        <p:spPr>
          <a:xfrm>
            <a:off x="503548" y="-171400"/>
            <a:ext cx="0" cy="1338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3059832" y="-171400"/>
            <a:ext cx="0" cy="1338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a:xfrm rot="5400000">
            <a:off x="-103432" y="1237844"/>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a:xfrm rot="5400000">
            <a:off x="-113608" y="-66920"/>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nvPr>
        </p:nvSpPr>
        <p:spPr>
          <a:xfrm>
            <a:off x="503547" y="4401108"/>
            <a:ext cx="8172141" cy="418502"/>
          </a:xfrm>
        </p:spPr>
        <p:txBody>
          <a:bodyPr tIns="0" rIns="0" bIns="0" anchor="t" anchorCtr="0">
            <a:normAutofit/>
          </a:bodyPr>
          <a:lstStyle>
            <a:lvl1pPr algn="l">
              <a:defRPr sz="2400">
                <a:solidFill>
                  <a:schemeClr val="accent1"/>
                </a:solidFill>
              </a:defRPr>
            </a:lvl1pPr>
          </a:lstStyle>
          <a:p>
            <a:r>
              <a:rPr lang="de-DE" noProof="0" smtClean="0"/>
              <a:t>Titelmasterformat durch Klicken bearbeiten</a:t>
            </a:r>
            <a:endParaRPr lang="en-US" noProof="0"/>
          </a:p>
        </p:txBody>
      </p:sp>
      <p:sp>
        <p:nvSpPr>
          <p:cNvPr id="3" name="Untertitel 2"/>
          <p:cNvSpPr>
            <a:spLocks noGrp="1"/>
          </p:cNvSpPr>
          <p:nvPr>
            <p:ph type="subTitle" idx="1"/>
          </p:nvPr>
        </p:nvSpPr>
        <p:spPr>
          <a:xfrm>
            <a:off x="503548" y="4746878"/>
            <a:ext cx="8172140" cy="1138230"/>
          </a:xfrm>
        </p:spPr>
        <p:txBody>
          <a:bodyPr tIns="0" rIns="0" bIns="0" anchor="t" anchorCtr="0">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en-US" noProof="0"/>
          </a:p>
        </p:txBody>
      </p:sp>
      <p:sp>
        <p:nvSpPr>
          <p:cNvPr id="10" name="Textplatzhalter 9"/>
          <p:cNvSpPr>
            <a:spLocks noGrp="1"/>
          </p:cNvSpPr>
          <p:nvPr>
            <p:ph type="body" sz="quarter" idx="10" hasCustomPrompt="1"/>
          </p:nvPr>
        </p:nvSpPr>
        <p:spPr>
          <a:xfrm>
            <a:off x="503548" y="6021288"/>
            <a:ext cx="2628590" cy="368813"/>
          </a:xfrm>
        </p:spPr>
        <p:txBody>
          <a:bodyPr tIns="0" bIns="0" anchor="b" anchorCtr="0">
            <a:normAutofit/>
          </a:bodyPr>
          <a:lstStyle>
            <a:lvl1pPr marL="0" indent="0">
              <a:spcAft>
                <a:spcPts val="0"/>
              </a:spcAft>
              <a:buNone/>
              <a:defRPr sz="900" b="0"/>
            </a:lvl1pPr>
          </a:lstStyle>
          <a:p>
            <a:pPr lvl="0"/>
            <a:r>
              <a:rPr lang="en-US" noProof="0" smtClean="0"/>
              <a:t>URL</a:t>
            </a:r>
          </a:p>
          <a:p>
            <a:pPr lvl="0"/>
            <a:endParaRPr lang="en-US" noProof="0" smtClean="0"/>
          </a:p>
        </p:txBody>
      </p:sp>
      <p:sp>
        <p:nvSpPr>
          <p:cNvPr id="11" name="Textplatzhalter 9"/>
          <p:cNvSpPr>
            <a:spLocks noGrp="1"/>
          </p:cNvSpPr>
          <p:nvPr>
            <p:ph type="body" sz="quarter" idx="11" hasCustomPrompt="1"/>
          </p:nvPr>
        </p:nvSpPr>
        <p:spPr>
          <a:xfrm>
            <a:off x="3599891" y="6021288"/>
            <a:ext cx="5075797" cy="368813"/>
          </a:xfrm>
        </p:spPr>
        <p:txBody>
          <a:bodyPr tIns="0" bIns="0" anchor="b" anchorCtr="0">
            <a:normAutofit/>
          </a:bodyPr>
          <a:lstStyle>
            <a:lvl1pPr marL="0" indent="0" algn="r">
              <a:spcAft>
                <a:spcPts val="0"/>
              </a:spcAft>
              <a:buNone/>
              <a:defRPr sz="900" b="0"/>
            </a:lvl1pPr>
          </a:lstStyle>
          <a:p>
            <a:pPr lvl="0"/>
            <a:r>
              <a:rPr lang="en-US" noProof="0" smtClean="0"/>
              <a:t>Division Naming</a:t>
            </a:r>
          </a:p>
          <a:p>
            <a:pPr lvl="0"/>
            <a:endParaRPr lang="en-US" noProof="0" smtClean="0"/>
          </a:p>
        </p:txBody>
      </p:sp>
      <p:pic>
        <p:nvPicPr>
          <p:cNvPr id="18" name="Grafik 1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9394" y="188914"/>
            <a:ext cx="8785225" cy="3960812"/>
          </a:xfrm>
          <a:prstGeom prst="rect">
            <a:avLst/>
          </a:prstGeom>
        </p:spPr>
      </p:pic>
      <p:sp>
        <p:nvSpPr>
          <p:cNvPr id="8" name="Textplatzhalter 7"/>
          <p:cNvSpPr>
            <a:spLocks noGrp="1"/>
          </p:cNvSpPr>
          <p:nvPr>
            <p:ph type="body" sz="quarter" idx="12" hasCustomPrompt="1"/>
          </p:nvPr>
        </p:nvSpPr>
        <p:spPr>
          <a:xfrm>
            <a:off x="503238" y="0"/>
            <a:ext cx="2555875" cy="1304925"/>
          </a:xfrm>
          <a:blipFill dpi="0" rotWithShape="1">
            <a:blip r:embed="rId3"/>
            <a:srcRect/>
            <a:stretch>
              <a:fillRect/>
            </a:stretch>
          </a:blipFill>
        </p:spPr>
        <p:txBody>
          <a:bodyPr>
            <a:noAutofit/>
          </a:bodyPr>
          <a:lstStyle>
            <a:lvl1pPr marL="0" indent="0" algn="ctr">
              <a:spcAft>
                <a:spcPts val="0"/>
              </a:spcAft>
              <a:buNone/>
              <a:defRPr sz="800"/>
            </a:lvl1pPr>
          </a:lstStyle>
          <a:p>
            <a:pPr lvl="0"/>
            <a:r>
              <a:rPr lang="en-US" noProof="0" dirty="0" smtClean="0"/>
              <a:t>Das Quality Seal hat </a:t>
            </a:r>
            <a:r>
              <a:rPr lang="en-US" noProof="0" dirty="0" err="1" smtClean="0"/>
              <a:t>im</a:t>
            </a:r>
            <a:r>
              <a:rPr lang="en-US" noProof="0" dirty="0" smtClean="0"/>
              <a:t> </a:t>
            </a:r>
            <a:r>
              <a:rPr lang="en-US" noProof="0" dirty="0" err="1" smtClean="0"/>
              <a:t>Vordergrund</a:t>
            </a:r>
            <a:r>
              <a:rPr lang="en-US" noProof="0" dirty="0" smtClean="0"/>
              <a:t> </a:t>
            </a:r>
            <a:r>
              <a:rPr lang="en-US" noProof="0" dirty="0" err="1" smtClean="0"/>
              <a:t>zu</a:t>
            </a:r>
            <a:r>
              <a:rPr lang="en-US" noProof="0" dirty="0" smtClean="0"/>
              <a:t> </a:t>
            </a:r>
            <a:r>
              <a:rPr lang="en-US" noProof="0" dirty="0" err="1" smtClean="0"/>
              <a:t>stehen</a:t>
            </a:r>
            <a:r>
              <a:rPr lang="en-US" noProof="0" dirty="0" smtClean="0"/>
              <a:t>.</a:t>
            </a:r>
            <a:br>
              <a:rPr lang="en-US" noProof="0" dirty="0" smtClean="0"/>
            </a:br>
            <a:r>
              <a:rPr lang="en-US" noProof="0" dirty="0" err="1" smtClean="0"/>
              <a:t>Bitte</a:t>
            </a:r>
            <a:r>
              <a:rPr lang="en-US" noProof="0" dirty="0" smtClean="0"/>
              <a:t> </a:t>
            </a:r>
            <a:r>
              <a:rPr lang="en-US" noProof="0" dirty="0" err="1" smtClean="0"/>
              <a:t>ändern</a:t>
            </a:r>
            <a:r>
              <a:rPr lang="en-US" noProof="0" dirty="0" smtClean="0"/>
              <a:t> </a:t>
            </a:r>
            <a:r>
              <a:rPr lang="en-US" noProof="0" dirty="0" err="1" smtClean="0"/>
              <a:t>Sie</a:t>
            </a:r>
            <a:r>
              <a:rPr lang="en-US" noProof="0" dirty="0" smtClean="0"/>
              <a:t> </a:t>
            </a:r>
            <a:r>
              <a:rPr lang="en-US" noProof="0" dirty="0" err="1" smtClean="0"/>
              <a:t>nicht</a:t>
            </a:r>
            <a:r>
              <a:rPr lang="en-US" noProof="0" dirty="0" smtClean="0"/>
              <a:t> die </a:t>
            </a:r>
            <a:r>
              <a:rPr lang="en-US" noProof="0" dirty="0" err="1" smtClean="0"/>
              <a:t>Größe</a:t>
            </a:r>
            <a:r>
              <a:rPr lang="en-US" noProof="0" dirty="0" smtClean="0"/>
              <a:t> </a:t>
            </a:r>
            <a:r>
              <a:rPr lang="en-US" noProof="0" dirty="0" err="1" smtClean="0"/>
              <a:t>oder</a:t>
            </a:r>
            <a:r>
              <a:rPr lang="en-US" noProof="0" dirty="0" smtClean="0"/>
              <a:t> Position.</a:t>
            </a:r>
            <a:br>
              <a:rPr lang="en-US" noProof="0" dirty="0" smtClean="0"/>
            </a:br>
            <a:r>
              <a:rPr lang="en-US" noProof="0" dirty="0" smtClean="0"/>
              <a:t>The Quality Seal has to stay on top.</a:t>
            </a:r>
            <a:br>
              <a:rPr lang="en-US" noProof="0" dirty="0" smtClean="0"/>
            </a:br>
            <a:r>
              <a:rPr lang="en-US" noProof="0" dirty="0" smtClean="0"/>
              <a:t>Please do not change size or position.</a:t>
            </a:r>
          </a:p>
          <a:p>
            <a:pPr lvl="0"/>
            <a:endParaRPr lang="en-US" noProof="0" dirty="0" smtClean="0"/>
          </a:p>
        </p:txBody>
      </p:sp>
    </p:spTree>
    <p:extLst>
      <p:ext uri="{BB962C8B-B14F-4D97-AF65-F5344CB8AC3E}">
        <p14:creationId xmlns:p14="http://schemas.microsoft.com/office/powerpoint/2010/main" val="889063258"/>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4535487"/>
          </a:xfrm>
        </p:spPr>
        <p:txBody>
          <a:bodyPr/>
          <a:lstStyle>
            <a:lvl1pPr marL="177800" indent="-177800">
              <a:buSzPct val="125000"/>
              <a:buFont typeface="Arial" pitchFamily="34" charset="0"/>
              <a:buChar char="›"/>
              <a:defRPr>
                <a:solidFill>
                  <a:schemeClr val="tx1"/>
                </a:solidFill>
              </a:defRPr>
            </a:lvl1pPr>
            <a:lvl2pPr marL="541338" indent="-184150">
              <a:buSzPct val="125000"/>
              <a:buFont typeface="Arial" pitchFamily="34" charset="0"/>
              <a:buChar char="›"/>
              <a:defRPr>
                <a:solidFill>
                  <a:schemeClr val="tx1"/>
                </a:solidFill>
              </a:defRPr>
            </a:lvl2pPr>
            <a:lvl3pPr marL="896938" indent="-177800">
              <a:buSzPct val="125000"/>
              <a:buFont typeface="Arial" pitchFamily="34" charset="0"/>
              <a:buChar char="›"/>
              <a:defRPr>
                <a:solidFill>
                  <a:schemeClr val="tx1"/>
                </a:solidFill>
              </a:defRPr>
            </a:lvl3pPr>
            <a:lvl4pPr marL="1254125" indent="-179388">
              <a:buSzPct val="125000"/>
              <a:buFont typeface="Arial" pitchFamily="34" charset="0"/>
              <a:buChar char="›"/>
              <a:defRPr>
                <a:solidFill>
                  <a:schemeClr val="tx1"/>
                </a:solidFill>
              </a:defRPr>
            </a:lvl4pPr>
            <a:lvl5pPr marL="1616075" indent="-177800">
              <a:buSzPct val="125000"/>
              <a:buFont typeface="Arial" pitchFamily="34" charset="0"/>
              <a:buChar char="›"/>
              <a:defRPr>
                <a:solidFill>
                  <a:schemeClr val="tx1"/>
                </a:solidFill>
              </a:defRPr>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8" name="Titel 7"/>
          <p:cNvSpPr>
            <a:spLocks noGrp="1"/>
          </p:cNvSpPr>
          <p:nvPr>
            <p:ph type="title"/>
          </p:nvPr>
        </p:nvSpPr>
        <p:spPr>
          <a:xfrm>
            <a:off x="395288" y="296862"/>
            <a:ext cx="8353425" cy="719137"/>
          </a:xfrm>
        </p:spPr>
        <p:txBody>
          <a:bodyPr/>
          <a:lstStyle>
            <a:lvl1pPr>
              <a:defRPr>
                <a:solidFill>
                  <a:schemeClr val="accent1"/>
                </a:solidFill>
              </a:defRPr>
            </a:lvl1pPr>
          </a:lstStyle>
          <a:p>
            <a:r>
              <a:rPr lang="de-DE" noProof="0" smtClean="0"/>
              <a:t>Titelmasterformat durch Klicken bearbeiten</a:t>
            </a:r>
            <a:endParaRPr lang="en-US" noProof="0"/>
          </a:p>
        </p:txBody>
      </p:sp>
      <p:sp>
        <p:nvSpPr>
          <p:cNvPr id="9" name="Datumsplatzhalter 8"/>
          <p:cNvSpPr>
            <a:spLocks noGrp="1"/>
          </p:cNvSpPr>
          <p:nvPr>
            <p:ph type="dt" sz="half" idx="10"/>
          </p:nvPr>
        </p:nvSpPr>
        <p:spPr/>
        <p:txBody>
          <a:bodyPr/>
          <a:lstStyle>
            <a:lvl1pPr>
              <a:defRPr>
                <a:solidFill>
                  <a:schemeClr val="tx1"/>
                </a:solidFill>
              </a:defRPr>
            </a:lvl1pPr>
          </a:lstStyle>
          <a:p>
            <a:r>
              <a:rPr lang="sk-SK" noProof="0" smtClean="0"/>
              <a:t>30 October 2019</a:t>
            </a:r>
            <a:endParaRPr lang="en-US" noProof="0"/>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en-US" noProof="0" smtClean="0"/>
              <a:pPr/>
              <a:t>‹#›</a:t>
            </a:fld>
            <a:endParaRPr lang="en-US" noProof="0"/>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en-US" noProof="0" smtClean="0"/>
              <a:t>dr. PANCIK University of Zilina : Presentation for students WHAT IS EPB ? </a:t>
            </a:r>
            <a:endParaRPr lang="en-US" noProof="0" dirty="0"/>
          </a:p>
        </p:txBody>
      </p:sp>
    </p:spTree>
    <p:extLst>
      <p:ext uri="{BB962C8B-B14F-4D97-AF65-F5344CB8AC3E}">
        <p14:creationId xmlns:p14="http://schemas.microsoft.com/office/powerpoint/2010/main" val="235156728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03548" y="3839314"/>
            <a:ext cx="8172140" cy="418502"/>
          </a:xfrm>
        </p:spPr>
        <p:txBody>
          <a:bodyPr tIns="0" rIns="0" bIns="0" anchor="t" anchorCtr="0">
            <a:normAutofit/>
          </a:bodyPr>
          <a:lstStyle>
            <a:lvl1pPr algn="l">
              <a:defRPr sz="2400">
                <a:solidFill>
                  <a:schemeClr val="accent1"/>
                </a:solidFill>
              </a:defRPr>
            </a:lvl1pPr>
          </a:lstStyle>
          <a:p>
            <a:r>
              <a:rPr lang="de-DE" noProof="0" smtClean="0"/>
              <a:t>Titelmasterformat durch Klicken bearbeiten</a:t>
            </a:r>
            <a:endParaRPr lang="en-US" noProof="0"/>
          </a:p>
        </p:txBody>
      </p:sp>
      <p:sp>
        <p:nvSpPr>
          <p:cNvPr id="3" name="Untertitel 2"/>
          <p:cNvSpPr>
            <a:spLocks noGrp="1"/>
          </p:cNvSpPr>
          <p:nvPr>
            <p:ph type="subTitle" idx="1"/>
          </p:nvPr>
        </p:nvSpPr>
        <p:spPr>
          <a:xfrm>
            <a:off x="503548" y="4185084"/>
            <a:ext cx="8172140" cy="1138230"/>
          </a:xfrm>
        </p:spPr>
        <p:txBody>
          <a:bodyPr tIns="0" rIns="0" bIns="0" anchor="t" anchorCtr="0">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en-US" noProof="0"/>
          </a:p>
        </p:txBody>
      </p:sp>
      <p:sp>
        <p:nvSpPr>
          <p:cNvPr id="10" name="Textplatzhalter 9"/>
          <p:cNvSpPr>
            <a:spLocks noGrp="1"/>
          </p:cNvSpPr>
          <p:nvPr>
            <p:ph type="body" sz="quarter" idx="10" hasCustomPrompt="1"/>
          </p:nvPr>
        </p:nvSpPr>
        <p:spPr>
          <a:xfrm>
            <a:off x="503548" y="6021288"/>
            <a:ext cx="2628590" cy="368813"/>
          </a:xfrm>
        </p:spPr>
        <p:txBody>
          <a:bodyPr tIns="0" bIns="0" anchor="b" anchorCtr="0">
            <a:normAutofit/>
          </a:bodyPr>
          <a:lstStyle>
            <a:lvl1pPr marL="0" indent="0">
              <a:spcAft>
                <a:spcPts val="0"/>
              </a:spcAft>
              <a:buNone/>
              <a:defRPr sz="900" b="0"/>
            </a:lvl1pPr>
          </a:lstStyle>
          <a:p>
            <a:pPr lvl="0"/>
            <a:r>
              <a:rPr lang="en-US" noProof="0" smtClean="0"/>
              <a:t>URL</a:t>
            </a:r>
          </a:p>
          <a:p>
            <a:pPr lvl="0"/>
            <a:endParaRPr lang="en-US" noProof="0" smtClean="0"/>
          </a:p>
        </p:txBody>
      </p:sp>
      <p:sp>
        <p:nvSpPr>
          <p:cNvPr id="11" name="Textplatzhalter 9"/>
          <p:cNvSpPr>
            <a:spLocks noGrp="1"/>
          </p:cNvSpPr>
          <p:nvPr>
            <p:ph type="body" sz="quarter" idx="11" hasCustomPrompt="1"/>
          </p:nvPr>
        </p:nvSpPr>
        <p:spPr>
          <a:xfrm>
            <a:off x="3599891" y="6021288"/>
            <a:ext cx="5075797" cy="368813"/>
          </a:xfrm>
        </p:spPr>
        <p:txBody>
          <a:bodyPr tIns="0" bIns="0" anchor="b" anchorCtr="0">
            <a:normAutofit/>
          </a:bodyPr>
          <a:lstStyle>
            <a:lvl1pPr marL="0" indent="0" algn="r">
              <a:spcAft>
                <a:spcPts val="0"/>
              </a:spcAft>
              <a:buNone/>
              <a:defRPr sz="900" b="0"/>
            </a:lvl1pPr>
          </a:lstStyle>
          <a:p>
            <a:pPr lvl="0"/>
            <a:r>
              <a:rPr lang="en-US" noProof="0" smtClean="0"/>
              <a:t>Division Naming</a:t>
            </a:r>
          </a:p>
          <a:p>
            <a:pPr lvl="0"/>
            <a:endParaRPr lang="en-US" noProof="0" smtClean="0"/>
          </a:p>
        </p:txBody>
      </p:sp>
      <p:pic>
        <p:nvPicPr>
          <p:cNvPr id="14" name="Grafik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03238" y="-1"/>
            <a:ext cx="2555876" cy="1304925"/>
          </a:xfrm>
          <a:prstGeom prst="rect">
            <a:avLst/>
          </a:prstGeom>
        </p:spPr>
      </p:pic>
    </p:spTree>
    <p:extLst>
      <p:ext uri="{BB962C8B-B14F-4D97-AF65-F5344CB8AC3E}">
        <p14:creationId xmlns:p14="http://schemas.microsoft.com/office/powerpoint/2010/main" val="229962605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ith big Picture">
    <p:spTree>
      <p:nvGrpSpPr>
        <p:cNvPr id="1" name=""/>
        <p:cNvGrpSpPr/>
        <p:nvPr/>
      </p:nvGrpSpPr>
      <p:grpSpPr>
        <a:xfrm>
          <a:off x="0" y="0"/>
          <a:ext cx="0" cy="0"/>
          <a:chOff x="0" y="0"/>
          <a:chExt cx="0" cy="0"/>
        </a:xfrm>
      </p:grpSpPr>
      <p:sp>
        <p:nvSpPr>
          <p:cNvPr id="9" name="Rechteck 8"/>
          <p:cNvSpPr/>
          <p:nvPr userDrawn="1"/>
        </p:nvSpPr>
        <p:spPr>
          <a:xfrm>
            <a:off x="179388" y="188912"/>
            <a:ext cx="8785225" cy="6480175"/>
          </a:xfrm>
          <a:prstGeom prst="rect">
            <a:avLst/>
          </a:prstGeom>
          <a:pattFill prst="wdUpDiag">
            <a:fgClr>
              <a:schemeClr val="accent5"/>
            </a:fgClr>
            <a:bgClr>
              <a:schemeClr val="accent6"/>
            </a:bgClr>
          </a:patt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noProof="0" dirty="0" err="1" smtClean="0">
                <a:solidFill>
                  <a:schemeClr val="bg1"/>
                </a:solidFill>
              </a:rPr>
              <a:t>Bitte</a:t>
            </a:r>
            <a:r>
              <a:rPr lang="en-US" sz="1600" baseline="0" noProof="0" dirty="0" smtClean="0">
                <a:solidFill>
                  <a:schemeClr val="bg1"/>
                </a:solidFill>
              </a:rPr>
              <a:t> </a:t>
            </a:r>
            <a:r>
              <a:rPr lang="en-US" sz="1600" baseline="0" noProof="0" dirty="0" err="1" smtClean="0">
                <a:solidFill>
                  <a:schemeClr val="bg1"/>
                </a:solidFill>
              </a:rPr>
              <a:t>decken</a:t>
            </a:r>
            <a:r>
              <a:rPr lang="en-US" sz="1600" baseline="0" noProof="0" dirty="0" smtClean="0">
                <a:solidFill>
                  <a:schemeClr val="bg1"/>
                </a:solidFill>
              </a:rPr>
              <a:t> </a:t>
            </a:r>
            <a:r>
              <a:rPr lang="en-US" sz="1600" baseline="0" noProof="0" dirty="0" err="1" smtClean="0">
                <a:solidFill>
                  <a:schemeClr val="bg1"/>
                </a:solidFill>
              </a:rPr>
              <a:t>Sie</a:t>
            </a:r>
            <a:r>
              <a:rPr lang="en-US" sz="1600" baseline="0" noProof="0" dirty="0" smtClean="0">
                <a:solidFill>
                  <a:schemeClr val="bg1"/>
                </a:solidFill>
              </a:rPr>
              <a:t> die </a:t>
            </a:r>
            <a:r>
              <a:rPr lang="en-US" sz="1600" baseline="0" noProof="0" dirty="0" err="1" smtClean="0">
                <a:solidFill>
                  <a:schemeClr val="bg1"/>
                </a:solidFill>
              </a:rPr>
              <a:t>schraffierte</a:t>
            </a:r>
            <a:r>
              <a:rPr lang="en-US" sz="1600" baseline="0" noProof="0" dirty="0" smtClean="0">
                <a:solidFill>
                  <a:schemeClr val="bg1"/>
                </a:solidFill>
              </a:rPr>
              <a:t> </a:t>
            </a:r>
            <a:r>
              <a:rPr lang="en-US" sz="1600" baseline="0" noProof="0" dirty="0" err="1" smtClean="0">
                <a:solidFill>
                  <a:schemeClr val="bg1"/>
                </a:solidFill>
              </a:rPr>
              <a:t>Fläche</a:t>
            </a:r>
            <a:r>
              <a:rPr lang="en-US" sz="1600" baseline="0" noProof="0" dirty="0" smtClean="0">
                <a:solidFill>
                  <a:schemeClr val="bg1"/>
                </a:solidFill>
              </a:rPr>
              <a:t> </a:t>
            </a:r>
            <a:r>
              <a:rPr lang="en-US" sz="1600" baseline="0" noProof="0" dirty="0" err="1" smtClean="0">
                <a:solidFill>
                  <a:schemeClr val="bg1"/>
                </a:solidFill>
              </a:rPr>
              <a:t>mit</a:t>
            </a:r>
            <a:r>
              <a:rPr lang="en-US" sz="1600" baseline="0" noProof="0" dirty="0" smtClean="0">
                <a:solidFill>
                  <a:schemeClr val="bg1"/>
                </a:solidFill>
              </a:rPr>
              <a:t> </a:t>
            </a:r>
            <a:r>
              <a:rPr lang="en-US" sz="1600" baseline="0" noProof="0" dirty="0" err="1" smtClean="0">
                <a:solidFill>
                  <a:schemeClr val="bg1"/>
                </a:solidFill>
              </a:rPr>
              <a:t>einem</a:t>
            </a:r>
            <a:r>
              <a:rPr lang="en-US" sz="1600" baseline="0" noProof="0" dirty="0" smtClean="0">
                <a:solidFill>
                  <a:schemeClr val="bg1"/>
                </a:solidFill>
              </a:rPr>
              <a:t> </a:t>
            </a:r>
            <a:r>
              <a:rPr lang="en-US" sz="1600" baseline="0" noProof="0" dirty="0" err="1" smtClean="0">
                <a:solidFill>
                  <a:schemeClr val="bg1"/>
                </a:solidFill>
              </a:rPr>
              <a:t>Bild</a:t>
            </a:r>
            <a:r>
              <a:rPr lang="en-US" sz="1600" baseline="0" noProof="0" dirty="0" smtClean="0">
                <a:solidFill>
                  <a:schemeClr val="bg1"/>
                </a:solidFill>
              </a:rPr>
              <a:t> ab</a:t>
            </a:r>
            <a:r>
              <a:rPr lang="en-US" sz="1600" noProof="0" dirty="0" smtClean="0">
                <a:solidFill>
                  <a:schemeClr val="bg1"/>
                </a:solidFill>
              </a:rPr>
              <a:t>.</a:t>
            </a:r>
          </a:p>
          <a:p>
            <a:pPr algn="ctr"/>
            <a:r>
              <a:rPr lang="en-US" sz="1600" noProof="0" dirty="0" smtClean="0">
                <a:solidFill>
                  <a:schemeClr val="bg1"/>
                </a:solidFill>
              </a:rPr>
              <a:t>Please cover</a:t>
            </a:r>
            <a:r>
              <a:rPr lang="en-US" sz="1600" baseline="0" noProof="0" dirty="0" smtClean="0">
                <a:solidFill>
                  <a:schemeClr val="bg1"/>
                </a:solidFill>
              </a:rPr>
              <a:t> the shaded area with a picture</a:t>
            </a:r>
            <a:r>
              <a:rPr lang="en-US" sz="1600" noProof="0" dirty="0" smtClean="0">
                <a:solidFill>
                  <a:schemeClr val="bg1"/>
                </a:solidFill>
              </a:rPr>
              <a:t>.</a:t>
            </a:r>
          </a:p>
          <a:p>
            <a:pPr algn="ctr"/>
            <a:r>
              <a:rPr lang="en-US" sz="1600" noProof="0" dirty="0" smtClean="0">
                <a:solidFill>
                  <a:schemeClr val="bg1"/>
                </a:solidFill>
              </a:rPr>
              <a:t>(24,4 x 18,0 cm)</a:t>
            </a:r>
            <a:endParaRPr lang="en-US" sz="1600" noProof="0" dirty="0">
              <a:solidFill>
                <a:schemeClr val="bg1"/>
              </a:solidFill>
            </a:endParaRPr>
          </a:p>
        </p:txBody>
      </p:sp>
      <p:sp>
        <p:nvSpPr>
          <p:cNvPr id="12" name="Rechteck 11"/>
          <p:cNvSpPr/>
          <p:nvPr userDrawn="1"/>
        </p:nvSpPr>
        <p:spPr>
          <a:xfrm>
            <a:off x="503548" y="-567404"/>
            <a:ext cx="8640452" cy="360000"/>
          </a:xfrm>
          <a:prstGeom prst="rect">
            <a:avLst/>
          </a:prstGeom>
          <a:solidFill>
            <a:schemeClr val="bg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lIns="72000" tIns="46800" rIns="72000" bIns="46800" rtlCol="0" anchor="t" anchorCtr="0"/>
          <a:lstStyle/>
          <a:p>
            <a:r>
              <a:rPr lang="en-US" sz="900" noProof="0" smtClean="0">
                <a:solidFill>
                  <a:schemeClr val="tx1"/>
                </a:solidFill>
              </a:rPr>
              <a:t>Wenn Sie ein neues Bild einfügen: Klicken Sie mit der rechten Maustaste auf das Bild und wählen „In den Hintergrund“, um das Bild hinter das Quality Seal zu bringen.</a:t>
            </a:r>
          </a:p>
          <a:p>
            <a:r>
              <a:rPr lang="en-US" sz="900" noProof="0" smtClean="0">
                <a:solidFill>
                  <a:schemeClr val="tx1"/>
                </a:solidFill>
              </a:rPr>
              <a:t>If you insert a new picture: Right click on the picture and select “Send to the back” to position it behind the Quality Seal.</a:t>
            </a:r>
          </a:p>
        </p:txBody>
      </p:sp>
      <p:cxnSp>
        <p:nvCxnSpPr>
          <p:cNvPr id="14" name="Gerade Verbindung 13"/>
          <p:cNvCxnSpPr/>
          <p:nvPr userDrawn="1"/>
        </p:nvCxnSpPr>
        <p:spPr>
          <a:xfrm>
            <a:off x="503548" y="-171400"/>
            <a:ext cx="0" cy="1338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3059832" y="-171400"/>
            <a:ext cx="0" cy="1338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a:xfrm rot="5400000">
            <a:off x="-103432" y="1237844"/>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a:xfrm rot="5400000">
            <a:off x="-113608" y="-66920"/>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nvPr>
        </p:nvSpPr>
        <p:spPr>
          <a:xfrm>
            <a:off x="503547" y="4401108"/>
            <a:ext cx="8172141" cy="418502"/>
          </a:xfrm>
        </p:spPr>
        <p:txBody>
          <a:bodyPr tIns="0" rIns="0" bIns="0" anchor="t" anchorCtr="0">
            <a:normAutofit/>
          </a:bodyPr>
          <a:lstStyle>
            <a:lvl1pPr algn="l">
              <a:defRPr sz="2400">
                <a:solidFill>
                  <a:schemeClr val="accent1"/>
                </a:solidFill>
              </a:defRPr>
            </a:lvl1pPr>
          </a:lstStyle>
          <a:p>
            <a:r>
              <a:rPr lang="de-DE" noProof="0" smtClean="0"/>
              <a:t>Titelmasterformat durch Klicken bearbeiten</a:t>
            </a:r>
            <a:endParaRPr lang="en-US" noProof="0"/>
          </a:p>
        </p:txBody>
      </p:sp>
      <p:sp>
        <p:nvSpPr>
          <p:cNvPr id="3" name="Untertitel 2"/>
          <p:cNvSpPr>
            <a:spLocks noGrp="1"/>
          </p:cNvSpPr>
          <p:nvPr>
            <p:ph type="subTitle" idx="1"/>
          </p:nvPr>
        </p:nvSpPr>
        <p:spPr>
          <a:xfrm>
            <a:off x="503548" y="4746878"/>
            <a:ext cx="8172140" cy="1138230"/>
          </a:xfrm>
        </p:spPr>
        <p:txBody>
          <a:bodyPr tIns="0" rIns="0" bIns="0" anchor="t" anchorCtr="0">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en-US" noProof="0"/>
          </a:p>
        </p:txBody>
      </p:sp>
      <p:sp>
        <p:nvSpPr>
          <p:cNvPr id="10" name="Textplatzhalter 9"/>
          <p:cNvSpPr>
            <a:spLocks noGrp="1"/>
          </p:cNvSpPr>
          <p:nvPr>
            <p:ph type="body" sz="quarter" idx="10" hasCustomPrompt="1"/>
          </p:nvPr>
        </p:nvSpPr>
        <p:spPr>
          <a:xfrm>
            <a:off x="503548" y="6021288"/>
            <a:ext cx="2628590" cy="368813"/>
          </a:xfrm>
        </p:spPr>
        <p:txBody>
          <a:bodyPr tIns="0" bIns="0" anchor="b" anchorCtr="0">
            <a:normAutofit/>
          </a:bodyPr>
          <a:lstStyle>
            <a:lvl1pPr marL="0" indent="0">
              <a:spcAft>
                <a:spcPts val="0"/>
              </a:spcAft>
              <a:buNone/>
              <a:defRPr sz="900" b="0">
                <a:solidFill>
                  <a:schemeClr val="bg1"/>
                </a:solidFill>
              </a:defRPr>
            </a:lvl1pPr>
          </a:lstStyle>
          <a:p>
            <a:pPr lvl="0"/>
            <a:r>
              <a:rPr lang="en-US" noProof="0" smtClean="0"/>
              <a:t>URL</a:t>
            </a:r>
          </a:p>
          <a:p>
            <a:pPr lvl="0"/>
            <a:endParaRPr lang="en-US" noProof="0" smtClean="0"/>
          </a:p>
        </p:txBody>
      </p:sp>
      <p:sp>
        <p:nvSpPr>
          <p:cNvPr id="11" name="Textplatzhalter 9"/>
          <p:cNvSpPr>
            <a:spLocks noGrp="1"/>
          </p:cNvSpPr>
          <p:nvPr>
            <p:ph type="body" sz="quarter" idx="11" hasCustomPrompt="1"/>
          </p:nvPr>
        </p:nvSpPr>
        <p:spPr>
          <a:xfrm>
            <a:off x="3599891" y="6021288"/>
            <a:ext cx="5075797" cy="368813"/>
          </a:xfrm>
        </p:spPr>
        <p:txBody>
          <a:bodyPr tIns="0" bIns="0" anchor="b" anchorCtr="0">
            <a:normAutofit/>
          </a:bodyPr>
          <a:lstStyle>
            <a:lvl1pPr marL="0" indent="0" algn="r">
              <a:spcAft>
                <a:spcPts val="0"/>
              </a:spcAft>
              <a:buNone/>
              <a:defRPr sz="900" b="0">
                <a:solidFill>
                  <a:schemeClr val="bg1"/>
                </a:solidFill>
              </a:defRPr>
            </a:lvl1pPr>
          </a:lstStyle>
          <a:p>
            <a:pPr lvl="0"/>
            <a:r>
              <a:rPr lang="en-US" noProof="0" smtClean="0"/>
              <a:t>Division Naming</a:t>
            </a:r>
          </a:p>
          <a:p>
            <a:pPr lvl="0"/>
            <a:endParaRPr lang="en-US" noProof="0" smtClean="0"/>
          </a:p>
        </p:txBody>
      </p:sp>
      <p:sp>
        <p:nvSpPr>
          <p:cNvPr id="8" name="Textplatzhalter 7"/>
          <p:cNvSpPr>
            <a:spLocks noGrp="1"/>
          </p:cNvSpPr>
          <p:nvPr>
            <p:ph type="body" sz="quarter" idx="12" hasCustomPrompt="1"/>
          </p:nvPr>
        </p:nvSpPr>
        <p:spPr>
          <a:xfrm>
            <a:off x="503238" y="0"/>
            <a:ext cx="2555875" cy="1304925"/>
          </a:xfrm>
          <a:blipFill>
            <a:blip r:embed="rId2"/>
            <a:stretch>
              <a:fillRect/>
            </a:stretch>
          </a:blipFill>
        </p:spPr>
        <p:txBody>
          <a:bodyPr>
            <a:noAutofit/>
          </a:bodyPr>
          <a:lstStyle>
            <a:lvl1pPr marL="0" indent="0" algn="ctr">
              <a:spcAft>
                <a:spcPts val="0"/>
              </a:spcAft>
              <a:buNone/>
              <a:defRPr sz="800"/>
            </a:lvl1pPr>
          </a:lstStyle>
          <a:p>
            <a:pPr lvl="0"/>
            <a:r>
              <a:rPr lang="en-US" noProof="0" smtClean="0"/>
              <a:t>Das Quality Seal hat im Vordergrund zu stehen.</a:t>
            </a:r>
            <a:br>
              <a:rPr lang="en-US" noProof="0" smtClean="0"/>
            </a:br>
            <a:r>
              <a:rPr lang="en-US" noProof="0" smtClean="0"/>
              <a:t>Bitte ändern Sie nicht die Größe oder Position.</a:t>
            </a:r>
            <a:br>
              <a:rPr lang="en-US" noProof="0" smtClean="0"/>
            </a:br>
            <a:r>
              <a:rPr lang="en-US" noProof="0" smtClean="0"/>
              <a:t>The Quality Seal has to stay on top.</a:t>
            </a:r>
            <a:br>
              <a:rPr lang="en-US" noProof="0" smtClean="0"/>
            </a:br>
            <a:r>
              <a:rPr lang="en-US" noProof="0" smtClean="0"/>
              <a:t>Please do not change size or position.</a:t>
            </a:r>
          </a:p>
          <a:p>
            <a:pPr lvl="0"/>
            <a:endParaRPr lang="en-US" noProof="0" smtClean="0"/>
          </a:p>
        </p:txBody>
      </p:sp>
    </p:spTree>
    <p:extLst>
      <p:ext uri="{BB962C8B-B14F-4D97-AF65-F5344CB8AC3E}">
        <p14:creationId xmlns:p14="http://schemas.microsoft.com/office/powerpoint/2010/main" val="88906325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8" name="Zástupný symbol obsahu 7"/>
          <p:cNvSpPr>
            <a:spLocks noGrp="1"/>
          </p:cNvSpPr>
          <p:nvPr>
            <p:ph sz="quarter" idx="1"/>
          </p:nvPr>
        </p:nvSpPr>
        <p:spPr>
          <a:xfrm>
            <a:off x="457200" y="1600200"/>
            <a:ext cx="7467600" cy="4873752"/>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4"/>
          </p:nvPr>
        </p:nvSpPr>
        <p:spPr/>
        <p:txBody>
          <a:bodyPr rtlCol="0"/>
          <a:lstStyle/>
          <a:p>
            <a:r>
              <a:rPr lang="sk-SK" noProof="0" smtClean="0"/>
              <a:t>30 October 2019</a:t>
            </a:r>
            <a:endParaRPr lang="en-US" noProof="0"/>
          </a:p>
        </p:txBody>
      </p:sp>
      <p:sp>
        <p:nvSpPr>
          <p:cNvPr id="9" name="Zástupný symbol čísla snímky 8"/>
          <p:cNvSpPr>
            <a:spLocks noGrp="1"/>
          </p:cNvSpPr>
          <p:nvPr>
            <p:ph type="sldNum" sz="quarter" idx="15"/>
          </p:nvPr>
        </p:nvSpPr>
        <p:spPr/>
        <p:txBody>
          <a:bodyPr rtlCol="0"/>
          <a:lstStyle/>
          <a:p>
            <a:fld id="{ADA48181-2C78-49CB-8C52-912A07842C2E}" type="slidenum">
              <a:rPr lang="en-US" noProof="0" smtClean="0"/>
              <a:pPr/>
              <a:t>‹#›</a:t>
            </a:fld>
            <a:endParaRPr lang="en-US" noProof="0"/>
          </a:p>
        </p:txBody>
      </p:sp>
      <p:sp>
        <p:nvSpPr>
          <p:cNvPr id="10" name="Zástupný symbol päty 9"/>
          <p:cNvSpPr>
            <a:spLocks noGrp="1"/>
          </p:cNvSpPr>
          <p:nvPr>
            <p:ph type="ftr" sz="quarter" idx="16"/>
          </p:nvPr>
        </p:nvSpPr>
        <p:spPr/>
        <p:txBody>
          <a:bodyPr rtlCol="0"/>
          <a:lstStyle/>
          <a:p>
            <a:r>
              <a:rPr lang="en-US" noProof="0" smtClean="0"/>
              <a:t>dr. PANCIK University of Zilina : Presentation for students WHAT IS EPB ? </a:t>
            </a:r>
            <a:endParaRPr lang="en-US" noProof="0"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Kliknite sem a upravte štýly predlohy textu.</a:t>
            </a:r>
          </a:p>
        </p:txBody>
      </p:sp>
      <p:sp>
        <p:nvSpPr>
          <p:cNvPr id="4" name="Zástupný symbol dátumu 3"/>
          <p:cNvSpPr>
            <a:spLocks noGrp="1"/>
          </p:cNvSpPr>
          <p:nvPr>
            <p:ph type="dt" sz="half" idx="10"/>
          </p:nvPr>
        </p:nvSpPr>
        <p:spPr bwMode="auto">
          <a:xfrm rot="5400000">
            <a:off x="7763256" y="1170432"/>
            <a:ext cx="2286000" cy="381000"/>
          </a:xfrm>
        </p:spPr>
        <p:txBody>
          <a:bodyPr/>
          <a:lstStyle/>
          <a:p>
            <a:r>
              <a:rPr lang="sk-SK" noProof="0" smtClean="0"/>
              <a:t>30 October 2019</a:t>
            </a:r>
            <a:endParaRPr lang="en-US" noProof="0"/>
          </a:p>
        </p:txBody>
      </p:sp>
      <p:sp>
        <p:nvSpPr>
          <p:cNvPr id="5" name="Zástupný symbol päty 4"/>
          <p:cNvSpPr>
            <a:spLocks noGrp="1"/>
          </p:cNvSpPr>
          <p:nvPr>
            <p:ph type="ftr" sz="quarter" idx="11"/>
          </p:nvPr>
        </p:nvSpPr>
        <p:spPr bwMode="auto">
          <a:xfrm rot="5400000">
            <a:off x="7077456" y="4178808"/>
            <a:ext cx="3657600" cy="384048"/>
          </a:xfrm>
        </p:spPr>
        <p:txBody>
          <a:bodyPr/>
          <a:lstStyle/>
          <a:p>
            <a:r>
              <a:rPr lang="en-US" noProof="0" smtClean="0"/>
              <a:t>dr. PANCIK University of Zilina : Presentation for students WHAT IS EPB ? </a:t>
            </a:r>
            <a:endParaRPr lang="en-US" noProof="0" dirty="0"/>
          </a:p>
        </p:txBody>
      </p:sp>
      <p:sp>
        <p:nvSpPr>
          <p:cNvPr id="9" name="Obdĺžni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ĺžni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ĺžni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ĺžni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ovná spojnic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ovná spojnic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ovná spojnic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ovná spojnic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Rovná spojnic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ĺžni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ovná spojnic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čísla snímky 5"/>
          <p:cNvSpPr>
            <a:spLocks noGrp="1"/>
          </p:cNvSpPr>
          <p:nvPr>
            <p:ph type="sldNum" sz="quarter" idx="12"/>
          </p:nvPr>
        </p:nvSpPr>
        <p:spPr bwMode="auto">
          <a:xfrm>
            <a:off x="1340616" y="4928702"/>
            <a:ext cx="609600" cy="517524"/>
          </a:xfrm>
        </p:spPr>
        <p:txBody>
          <a:bodyPr/>
          <a:lstStyle/>
          <a:p>
            <a:fld id="{ADA48181-2C78-49CB-8C52-912A07842C2E}" type="slidenum">
              <a:rPr lang="en-US" noProof="0" smtClean="0"/>
              <a:pPr/>
              <a:t>‹#›</a:t>
            </a:fld>
            <a:endParaRPr lang="en-US" noProof="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5" name="Zástupný symbol dátumu 4"/>
          <p:cNvSpPr>
            <a:spLocks noGrp="1"/>
          </p:cNvSpPr>
          <p:nvPr>
            <p:ph type="dt" sz="half" idx="10"/>
          </p:nvPr>
        </p:nvSpPr>
        <p:spPr/>
        <p:txBody>
          <a:bodyPr/>
          <a:lstStyle/>
          <a:p>
            <a:r>
              <a:rPr lang="sk-SK" noProof="0" smtClean="0"/>
              <a:t>30 October 2019</a:t>
            </a:r>
            <a:endParaRPr lang="en-US" noProof="0"/>
          </a:p>
        </p:txBody>
      </p:sp>
      <p:sp>
        <p:nvSpPr>
          <p:cNvPr id="6" name="Zástupný symbol päty 5"/>
          <p:cNvSpPr>
            <a:spLocks noGrp="1"/>
          </p:cNvSpPr>
          <p:nvPr>
            <p:ph type="ftr" sz="quarter" idx="11"/>
          </p:nvPr>
        </p:nvSpPr>
        <p:spPr/>
        <p:txBody>
          <a:bodyPr/>
          <a:lstStyle/>
          <a:p>
            <a:r>
              <a:rPr lang="en-US" noProof="0" smtClean="0"/>
              <a:t>dr. PANCIK University of Zilina : Presentation for students WHAT IS EPB ? </a:t>
            </a:r>
            <a:endParaRPr lang="en-US" noProof="0" dirty="0"/>
          </a:p>
        </p:txBody>
      </p:sp>
      <p:sp>
        <p:nvSpPr>
          <p:cNvPr id="7" name="Zástupný symbol čísla snímky 6"/>
          <p:cNvSpPr>
            <a:spLocks noGrp="1"/>
          </p:cNvSpPr>
          <p:nvPr>
            <p:ph type="sldNum" sz="quarter" idx="12"/>
          </p:nvPr>
        </p:nvSpPr>
        <p:spPr/>
        <p:txBody>
          <a:bodyPr/>
          <a:lstStyle/>
          <a:p>
            <a:fld id="{ADA48181-2C78-49CB-8C52-912A07842C2E}" type="slidenum">
              <a:rPr lang="en-US" noProof="0" smtClean="0"/>
              <a:pPr/>
              <a:t>‹#›</a:t>
            </a:fld>
            <a:endParaRPr lang="en-US" noProof="0"/>
          </a:p>
        </p:txBody>
      </p:sp>
      <p:sp>
        <p:nvSpPr>
          <p:cNvPr id="9" name="Zástupný symbol obsahu 8"/>
          <p:cNvSpPr>
            <a:spLocks noGrp="1"/>
          </p:cNvSpPr>
          <p:nvPr>
            <p:ph sz="quarter" idx="1"/>
          </p:nvPr>
        </p:nvSpPr>
        <p:spPr>
          <a:xfrm>
            <a:off x="457200" y="1600200"/>
            <a:ext cx="3657600" cy="45720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1" name="Zástupný symbol obsahu 10"/>
          <p:cNvSpPr>
            <a:spLocks noGrp="1"/>
          </p:cNvSpPr>
          <p:nvPr>
            <p:ph sz="quarter" idx="2"/>
          </p:nvPr>
        </p:nvSpPr>
        <p:spPr>
          <a:xfrm>
            <a:off x="4270248" y="1600200"/>
            <a:ext cx="3657600" cy="45720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sk-SK" smtClean="0"/>
              <a:t>Kliknite sem a upravte štýl predlohy nadpisov.</a:t>
            </a:r>
            <a:endParaRPr kumimoji="0" lang="en-US"/>
          </a:p>
        </p:txBody>
      </p:sp>
      <p:sp>
        <p:nvSpPr>
          <p:cNvPr id="7" name="Zástupný symbol dátumu 6"/>
          <p:cNvSpPr>
            <a:spLocks noGrp="1"/>
          </p:cNvSpPr>
          <p:nvPr>
            <p:ph type="dt" sz="half" idx="10"/>
          </p:nvPr>
        </p:nvSpPr>
        <p:spPr/>
        <p:txBody>
          <a:bodyPr/>
          <a:lstStyle/>
          <a:p>
            <a:r>
              <a:rPr lang="sk-SK" noProof="0" smtClean="0"/>
              <a:t>30 October 2019</a:t>
            </a:r>
            <a:endParaRPr lang="en-US" noProof="0"/>
          </a:p>
        </p:txBody>
      </p:sp>
      <p:sp>
        <p:nvSpPr>
          <p:cNvPr id="8" name="Zástupný symbol päty 7"/>
          <p:cNvSpPr>
            <a:spLocks noGrp="1"/>
          </p:cNvSpPr>
          <p:nvPr>
            <p:ph type="ftr" sz="quarter" idx="11"/>
          </p:nvPr>
        </p:nvSpPr>
        <p:spPr/>
        <p:txBody>
          <a:bodyPr/>
          <a:lstStyle/>
          <a:p>
            <a:r>
              <a:rPr lang="en-US" noProof="0" smtClean="0"/>
              <a:t>dr. PANCIK University of Zilina : Presentation for students WHAT IS EPB ? </a:t>
            </a:r>
            <a:endParaRPr lang="en-US" noProof="0" dirty="0"/>
          </a:p>
        </p:txBody>
      </p:sp>
      <p:sp>
        <p:nvSpPr>
          <p:cNvPr id="9" name="Zástupný symbol čísla snímky 8"/>
          <p:cNvSpPr>
            <a:spLocks noGrp="1"/>
          </p:cNvSpPr>
          <p:nvPr>
            <p:ph type="sldNum" sz="quarter" idx="12"/>
          </p:nvPr>
        </p:nvSpPr>
        <p:spPr/>
        <p:txBody>
          <a:bodyPr/>
          <a:lstStyle/>
          <a:p>
            <a:fld id="{ADA48181-2C78-49CB-8C52-912A07842C2E}" type="slidenum">
              <a:rPr lang="en-US" noProof="0" smtClean="0"/>
              <a:pPr/>
              <a:t>‹#›</a:t>
            </a:fld>
            <a:endParaRPr lang="en-US" noProof="0"/>
          </a:p>
        </p:txBody>
      </p:sp>
      <p:sp>
        <p:nvSpPr>
          <p:cNvPr id="11" name="Zástupný symbol obsahu 10"/>
          <p:cNvSpPr>
            <a:spLocks noGrp="1"/>
          </p:cNvSpPr>
          <p:nvPr>
            <p:ph sz="quarter" idx="2"/>
          </p:nvPr>
        </p:nvSpPr>
        <p:spPr>
          <a:xfrm>
            <a:off x="457200" y="2362200"/>
            <a:ext cx="3657600" cy="38862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3" name="Zástupný symbol obsahu 12"/>
          <p:cNvSpPr>
            <a:spLocks noGrp="1"/>
          </p:cNvSpPr>
          <p:nvPr>
            <p:ph sz="quarter" idx="4"/>
          </p:nvPr>
        </p:nvSpPr>
        <p:spPr>
          <a:xfrm>
            <a:off x="4371975" y="2362200"/>
            <a:ext cx="3657600" cy="38862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2" name="Zástupný symbol tex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k-SK" smtClean="0"/>
              <a:t>Kliknite sem a upravte štýly predlohy textu.</a:t>
            </a:r>
          </a:p>
        </p:txBody>
      </p:sp>
      <p:sp>
        <p:nvSpPr>
          <p:cNvPr id="14" name="Zástupný symbol tex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k-SK" smtClean="0"/>
              <a:t>Kliknite sem a upravte štýly predlohy textu.</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6" name="Zástupný symbol dátumu 5"/>
          <p:cNvSpPr>
            <a:spLocks noGrp="1"/>
          </p:cNvSpPr>
          <p:nvPr>
            <p:ph type="dt" sz="half" idx="10"/>
          </p:nvPr>
        </p:nvSpPr>
        <p:spPr/>
        <p:txBody>
          <a:bodyPr rtlCol="0"/>
          <a:lstStyle/>
          <a:p>
            <a:r>
              <a:rPr lang="sk-SK" noProof="0" smtClean="0"/>
              <a:t>30 October 2019</a:t>
            </a:r>
            <a:endParaRPr lang="en-US" noProof="0"/>
          </a:p>
        </p:txBody>
      </p:sp>
      <p:sp>
        <p:nvSpPr>
          <p:cNvPr id="7" name="Zástupný symbol čísla snímky 6"/>
          <p:cNvSpPr>
            <a:spLocks noGrp="1"/>
          </p:cNvSpPr>
          <p:nvPr>
            <p:ph type="sldNum" sz="quarter" idx="11"/>
          </p:nvPr>
        </p:nvSpPr>
        <p:spPr/>
        <p:txBody>
          <a:bodyPr rtlCol="0"/>
          <a:lstStyle/>
          <a:p>
            <a:fld id="{ADA48181-2C78-49CB-8C52-912A07842C2E}" type="slidenum">
              <a:rPr lang="en-US" noProof="0" smtClean="0"/>
              <a:pPr/>
              <a:t>‹#›</a:t>
            </a:fld>
            <a:endParaRPr lang="en-US" noProof="0"/>
          </a:p>
        </p:txBody>
      </p:sp>
      <p:sp>
        <p:nvSpPr>
          <p:cNvPr id="8" name="Zástupný symbol päty 7"/>
          <p:cNvSpPr>
            <a:spLocks noGrp="1"/>
          </p:cNvSpPr>
          <p:nvPr>
            <p:ph type="ftr" sz="quarter" idx="12"/>
          </p:nvPr>
        </p:nvSpPr>
        <p:spPr/>
        <p:txBody>
          <a:bodyPr rtlCol="0"/>
          <a:lstStyle/>
          <a:p>
            <a:r>
              <a:rPr lang="en-US" noProof="0" smtClean="0"/>
              <a:t>dr. PANCIK University of Zilina : Presentation for students WHAT IS EPB ? </a:t>
            </a:r>
            <a:endParaRPr lang="en-US" noProof="0"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r>
              <a:rPr lang="sk-SK" noProof="0" smtClean="0"/>
              <a:t>30 October 2019</a:t>
            </a:r>
            <a:endParaRPr lang="en-US" noProof="0"/>
          </a:p>
        </p:txBody>
      </p:sp>
      <p:sp>
        <p:nvSpPr>
          <p:cNvPr id="3" name="Zástupný symbol päty 2"/>
          <p:cNvSpPr>
            <a:spLocks noGrp="1"/>
          </p:cNvSpPr>
          <p:nvPr>
            <p:ph type="ftr" sz="quarter" idx="11"/>
          </p:nvPr>
        </p:nvSpPr>
        <p:spPr/>
        <p:txBody>
          <a:bodyPr/>
          <a:lstStyle/>
          <a:p>
            <a:r>
              <a:rPr lang="en-US" noProof="0" smtClean="0"/>
              <a:t>dr. PANCIK University of Zilina : Presentation for students WHAT IS EPB ? </a:t>
            </a:r>
            <a:endParaRPr lang="en-US" noProof="0" dirty="0"/>
          </a:p>
        </p:txBody>
      </p:sp>
      <p:sp>
        <p:nvSpPr>
          <p:cNvPr id="4" name="Zástupný symbol čísla snímky 3"/>
          <p:cNvSpPr>
            <a:spLocks noGrp="1"/>
          </p:cNvSpPr>
          <p:nvPr>
            <p:ph type="sldNum" sz="quarter" idx="12"/>
          </p:nvPr>
        </p:nvSpPr>
        <p:spPr/>
        <p:txBody>
          <a:bodyPr/>
          <a:lstStyle/>
          <a:p>
            <a:fld id="{ADA48181-2C78-49CB-8C52-912A07842C2E}" type="slidenum">
              <a:rPr lang="en-US" noProof="0" smtClean="0"/>
              <a:pPr/>
              <a:t>‹#›</a:t>
            </a:fld>
            <a:endParaRPr lang="en-US" noProof="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bg>
      <p:bgRef idx="1001">
        <a:schemeClr val="bg1"/>
      </p:bgRef>
    </p:bg>
    <p:spTree>
      <p:nvGrpSpPr>
        <p:cNvPr id="1" name=""/>
        <p:cNvGrpSpPr/>
        <p:nvPr/>
      </p:nvGrpSpPr>
      <p:grpSpPr>
        <a:xfrm>
          <a:off x="0" y="0"/>
          <a:ext cx="0" cy="0"/>
          <a:chOff x="0" y="0"/>
          <a:chExt cx="0" cy="0"/>
        </a:xfrm>
      </p:grpSpPr>
      <p:sp>
        <p:nvSpPr>
          <p:cNvPr id="10" name="Rovná spojnic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sk-SK" smtClean="0"/>
              <a:t>Kliknite sem a upravte štýly predlohy textu.</a:t>
            </a:r>
          </a:p>
        </p:txBody>
      </p:sp>
      <p:sp>
        <p:nvSpPr>
          <p:cNvPr id="8" name="Rovná spojnic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á spojnic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ovná spojnic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ĺžni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ovná spojnic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obsahu 17"/>
          <p:cNvSpPr>
            <a:spLocks noGrp="1"/>
          </p:cNvSpPr>
          <p:nvPr>
            <p:ph sz="quarter" idx="1"/>
          </p:nvPr>
        </p:nvSpPr>
        <p:spPr>
          <a:xfrm>
            <a:off x="304800" y="274320"/>
            <a:ext cx="5638800" cy="6327648"/>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21" name="Zástupný symbol dátumu 20"/>
          <p:cNvSpPr>
            <a:spLocks noGrp="1"/>
          </p:cNvSpPr>
          <p:nvPr>
            <p:ph type="dt" sz="half" idx="14"/>
          </p:nvPr>
        </p:nvSpPr>
        <p:spPr/>
        <p:txBody>
          <a:bodyPr rtlCol="0"/>
          <a:lstStyle/>
          <a:p>
            <a:r>
              <a:rPr lang="sk-SK" noProof="0" smtClean="0"/>
              <a:t>30 October 2019</a:t>
            </a:r>
            <a:endParaRPr lang="en-US" noProof="0"/>
          </a:p>
        </p:txBody>
      </p:sp>
      <p:sp>
        <p:nvSpPr>
          <p:cNvPr id="22" name="Zástupný symbol čísla snímky 21"/>
          <p:cNvSpPr>
            <a:spLocks noGrp="1"/>
          </p:cNvSpPr>
          <p:nvPr>
            <p:ph type="sldNum" sz="quarter" idx="15"/>
          </p:nvPr>
        </p:nvSpPr>
        <p:spPr/>
        <p:txBody>
          <a:bodyPr rtlCol="0"/>
          <a:lstStyle/>
          <a:p>
            <a:fld id="{ADA48181-2C78-49CB-8C52-912A07842C2E}" type="slidenum">
              <a:rPr lang="en-US" noProof="0" smtClean="0"/>
              <a:pPr/>
              <a:t>‹#›</a:t>
            </a:fld>
            <a:endParaRPr lang="en-US" noProof="0"/>
          </a:p>
        </p:txBody>
      </p:sp>
      <p:sp>
        <p:nvSpPr>
          <p:cNvPr id="23" name="Zástupný symbol päty 22"/>
          <p:cNvSpPr>
            <a:spLocks noGrp="1"/>
          </p:cNvSpPr>
          <p:nvPr>
            <p:ph type="ftr" sz="quarter" idx="16"/>
          </p:nvPr>
        </p:nvSpPr>
        <p:spPr/>
        <p:txBody>
          <a:bodyPr rtlCol="0"/>
          <a:lstStyle/>
          <a:p>
            <a:r>
              <a:rPr lang="en-US" noProof="0" smtClean="0"/>
              <a:t>dr. PANCIK University of Zilina : Presentation for students WHAT IS EPB ? </a:t>
            </a:r>
            <a:endParaRPr lang="en-US" noProof="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9" name="Rovná spojnic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sk-SK" smtClean="0"/>
              <a:t>Kliknite sem a upravte štýl predlohy nadpisov.</a:t>
            </a:r>
            <a:endParaRPr kumimoji="0" lang="en-US"/>
          </a:p>
        </p:txBody>
      </p:sp>
      <p:sp>
        <p:nvSpPr>
          <p:cNvPr id="3" name="Zástupný symbol obrázka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sk-SK" smtClean="0"/>
              <a:t>Ak chcete pridať obrázok, kliknite na ikonu</a:t>
            </a:r>
            <a:endParaRPr kumimoji="0" lang="en-US" dirty="0"/>
          </a:p>
        </p:txBody>
      </p:sp>
      <p:sp>
        <p:nvSpPr>
          <p:cNvPr id="4" name="Zástupný symbol tex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sk-SK" smtClean="0"/>
              <a:t>Kliknite sem a upravte štýly predlohy textu.</a:t>
            </a:r>
          </a:p>
        </p:txBody>
      </p:sp>
      <p:sp>
        <p:nvSpPr>
          <p:cNvPr id="10" name="Rovná spojnic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ĺžni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ovná spojnic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Rovná spojnic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Rovná spojnic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dátumu 16"/>
          <p:cNvSpPr>
            <a:spLocks noGrp="1"/>
          </p:cNvSpPr>
          <p:nvPr>
            <p:ph type="dt" sz="half" idx="10"/>
          </p:nvPr>
        </p:nvSpPr>
        <p:spPr/>
        <p:txBody>
          <a:bodyPr rtlCol="0"/>
          <a:lstStyle/>
          <a:p>
            <a:r>
              <a:rPr lang="sk-SK" noProof="0" smtClean="0"/>
              <a:t>30 October 2019</a:t>
            </a:r>
            <a:endParaRPr lang="en-US" noProof="0"/>
          </a:p>
        </p:txBody>
      </p:sp>
      <p:sp>
        <p:nvSpPr>
          <p:cNvPr id="18" name="Zástupný symbol čísla snímky 17"/>
          <p:cNvSpPr>
            <a:spLocks noGrp="1"/>
          </p:cNvSpPr>
          <p:nvPr>
            <p:ph type="sldNum" sz="quarter" idx="11"/>
          </p:nvPr>
        </p:nvSpPr>
        <p:spPr/>
        <p:txBody>
          <a:bodyPr rtlCol="0"/>
          <a:lstStyle/>
          <a:p>
            <a:fld id="{ADA48181-2C78-49CB-8C52-912A07842C2E}" type="slidenum">
              <a:rPr lang="en-US" noProof="0" smtClean="0"/>
              <a:pPr/>
              <a:t>‹#›</a:t>
            </a:fld>
            <a:endParaRPr lang="en-US" noProof="0"/>
          </a:p>
        </p:txBody>
      </p:sp>
      <p:sp>
        <p:nvSpPr>
          <p:cNvPr id="21" name="Zástupný symbol päty 20"/>
          <p:cNvSpPr>
            <a:spLocks noGrp="1"/>
          </p:cNvSpPr>
          <p:nvPr>
            <p:ph type="ftr" sz="quarter" idx="12"/>
          </p:nvPr>
        </p:nvSpPr>
        <p:spPr/>
        <p:txBody>
          <a:bodyPr rtlCol="0"/>
          <a:lstStyle/>
          <a:p>
            <a:r>
              <a:rPr lang="en-US" noProof="0" smtClean="0"/>
              <a:t>dr. PANCIK University of Zilina : Presentation for students WHAT IS EPB ? </a:t>
            </a:r>
            <a:endParaRPr lang="en-US" noProof="0"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ovná spojnic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nadpisu 21"/>
          <p:cNvSpPr>
            <a:spLocks noGrp="1"/>
          </p:cNvSpPr>
          <p:nvPr>
            <p:ph type="title"/>
          </p:nvPr>
        </p:nvSpPr>
        <p:spPr>
          <a:xfrm>
            <a:off x="457200" y="274638"/>
            <a:ext cx="7467600" cy="1143000"/>
          </a:xfrm>
          <a:prstGeom prst="rect">
            <a:avLst/>
          </a:prstGeom>
        </p:spPr>
        <p:txBody>
          <a:bodyPr vert="horz" anchor="b">
            <a:normAutofit/>
          </a:bodyPr>
          <a:lstStyle/>
          <a:p>
            <a:r>
              <a:rPr kumimoji="0" lang="sk-SK" smtClean="0"/>
              <a:t>Kliknite sem a upravte štýl predlohy nadpisov.</a:t>
            </a:r>
            <a:endParaRPr kumimoji="0" lang="en-US"/>
          </a:p>
        </p:txBody>
      </p:sp>
      <p:sp>
        <p:nvSpPr>
          <p:cNvPr id="13" name="Zástupný symbol tex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4" name="Zástupný symbol dátum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r>
              <a:rPr lang="sk-SK" noProof="0" smtClean="0"/>
              <a:t>30 October 2019</a:t>
            </a:r>
            <a:endParaRPr lang="en-US" noProof="0"/>
          </a:p>
        </p:txBody>
      </p:sp>
      <p:sp>
        <p:nvSpPr>
          <p:cNvPr id="3" name="Zástupný symbol päty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noProof="0" smtClean="0"/>
              <a:t>dr. PANCIK University of Zilina : Presentation for students WHAT IS EPB ? </a:t>
            </a:r>
            <a:endParaRPr lang="en-US" noProof="0" dirty="0"/>
          </a:p>
        </p:txBody>
      </p:sp>
      <p:sp>
        <p:nvSpPr>
          <p:cNvPr id="7" name="Rovná spojnic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Rovná spojnic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ĺžni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vná spojnic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čísla snímky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DA48181-2C78-49CB-8C52-912A07842C2E}" type="slidenum">
              <a:rPr lang="en-US" noProof="0" smtClean="0"/>
              <a:pPr/>
              <a:t>‹#›</a:t>
            </a:fld>
            <a:endParaRPr lang="en-US" noProof="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651" r:id="rId14"/>
    <p:sldLayoutId id="2147483652" r:id="rId15"/>
  </p:sldLayoutIdLst>
  <p:transition>
    <p:fade/>
  </p:transition>
  <p:timing>
    <p:tnLst>
      <p:par>
        <p:cTn id="1" dur="indefinite" restart="never" nodeType="tmRoot"/>
      </p:par>
    </p:tnLst>
  </p:timing>
  <p:hf sldNum="0" hd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drpancik.sk/"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3547" y="4401108"/>
            <a:ext cx="8172141" cy="756084"/>
          </a:xfrm>
        </p:spPr>
        <p:txBody>
          <a:bodyPr>
            <a:normAutofit/>
          </a:bodyPr>
          <a:lstStyle/>
          <a:p>
            <a:pPr algn="ctr"/>
            <a:r>
              <a:rPr lang="en-US" i="1" dirty="0"/>
              <a:t>ELECTRIC PARKING BRAKE SYSTEMS</a:t>
            </a:r>
            <a:endParaRPr lang="en-US" b="1" dirty="0"/>
          </a:p>
        </p:txBody>
      </p:sp>
      <p:sp>
        <p:nvSpPr>
          <p:cNvPr id="4" name="Textplatzhalter 3"/>
          <p:cNvSpPr>
            <a:spLocks noGrp="1"/>
          </p:cNvSpPr>
          <p:nvPr>
            <p:ph type="body" sz="quarter" idx="10"/>
          </p:nvPr>
        </p:nvSpPr>
        <p:spPr>
          <a:xfrm>
            <a:off x="503238" y="5157192"/>
            <a:ext cx="7092788" cy="1008112"/>
          </a:xfrm>
        </p:spPr>
        <p:txBody>
          <a:bodyPr>
            <a:normAutofit/>
          </a:bodyPr>
          <a:lstStyle/>
          <a:p>
            <a:pPr algn="ctr"/>
            <a:r>
              <a:rPr lang="sk-SK" sz="1400" dirty="0" smtClean="0"/>
              <a:t> </a:t>
            </a:r>
            <a:r>
              <a:rPr lang="sk-SK" sz="1400" dirty="0" smtClean="0"/>
              <a:t>doc. Juraj PANČÍK</a:t>
            </a:r>
          </a:p>
          <a:p>
            <a:pPr algn="ctr"/>
            <a:r>
              <a:rPr lang="sk-SK" sz="1400" dirty="0" smtClean="0"/>
              <a:t>PRESENTATION WILL BE FOUND AT</a:t>
            </a:r>
            <a:r>
              <a:rPr lang="sk-SK" sz="1400" dirty="0" smtClean="0">
                <a:hlinkClick r:id="rId2"/>
              </a:rPr>
              <a:t>: www.drpancik.sk</a:t>
            </a:r>
            <a:endParaRPr lang="sk-SK" sz="1400" dirty="0" smtClean="0"/>
          </a:p>
          <a:p>
            <a:pPr algn="ctr"/>
            <a:r>
              <a:rPr lang="sk-SK" dirty="0" smtClean="0"/>
              <a:t>PROFILE: </a:t>
            </a:r>
            <a:r>
              <a:rPr lang="sk-SK" dirty="0"/>
              <a:t> https://www.linkedin.com/in/juraj-pancik-phd-36794a53/?originalSubdomain=sk</a:t>
            </a:r>
            <a:endParaRPr lang="en-US" sz="1400" dirty="0"/>
          </a:p>
        </p:txBody>
      </p:sp>
      <p:sp>
        <p:nvSpPr>
          <p:cNvPr id="5" name="Textplatzhalter 4"/>
          <p:cNvSpPr>
            <a:spLocks noGrp="1"/>
          </p:cNvSpPr>
          <p:nvPr>
            <p:ph type="body" sz="quarter" idx="11"/>
          </p:nvPr>
        </p:nvSpPr>
        <p:spPr/>
        <p:txBody>
          <a:bodyPr/>
          <a:lstStyle/>
          <a:p>
            <a:r>
              <a:rPr lang="sk-SK" dirty="0"/>
              <a:t>KME  FEIT UNIZA</a:t>
            </a:r>
            <a:endParaRPr lang="en-US" dirty="0"/>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objekt pre dátum 2"/>
          <p:cNvSpPr>
            <a:spLocks noGrp="1"/>
          </p:cNvSpPr>
          <p:nvPr>
            <p:ph type="dt" sz="half" idx="14"/>
          </p:nvPr>
        </p:nvSpPr>
        <p:spPr/>
        <p:txBody>
          <a:bodyPr/>
          <a:lstStyle/>
          <a:p>
            <a:r>
              <a:rPr lang="sk-SK" noProof="0" smtClean="0"/>
              <a:t>30 October 2019</a:t>
            </a:r>
            <a:endParaRPr lang="en-US" noProof="0"/>
          </a:p>
        </p:txBody>
      </p:sp>
      <p:sp>
        <p:nvSpPr>
          <p:cNvPr id="6" name="Zástupný objekt pre pätu 5"/>
          <p:cNvSpPr>
            <a:spLocks noGrp="1"/>
          </p:cNvSpPr>
          <p:nvPr>
            <p:ph type="ftr" sz="quarter" idx="16"/>
          </p:nvPr>
        </p:nvSpPr>
        <p:spPr/>
        <p:txBody>
          <a:bodyPr/>
          <a:lstStyle/>
          <a:p>
            <a:r>
              <a:rPr lang="en-US" noProof="0" smtClean="0"/>
              <a:t>dr. PANCIK University of Zilina : Presentation for students WHAT IS EPB ? </a:t>
            </a:r>
            <a:endParaRPr lang="en-US" noProof="0" dirty="0"/>
          </a:p>
        </p:txBody>
      </p:sp>
      <p:pic>
        <p:nvPicPr>
          <p:cNvPr id="4" name="Obrázok 3"/>
          <p:cNvPicPr>
            <a:picLocks noChangeAspect="1"/>
          </p:cNvPicPr>
          <p:nvPr/>
        </p:nvPicPr>
        <p:blipFill>
          <a:blip r:embed="rId2"/>
          <a:stretch>
            <a:fillRect/>
          </a:stretch>
        </p:blipFill>
        <p:spPr>
          <a:xfrm>
            <a:off x="628650" y="1484784"/>
            <a:ext cx="6751662" cy="3797007"/>
          </a:xfrm>
          <a:prstGeom prst="rect">
            <a:avLst/>
          </a:prstGeom>
        </p:spPr>
      </p:pic>
      <p:sp>
        <p:nvSpPr>
          <p:cNvPr id="5" name="BlokTextu 4"/>
          <p:cNvSpPr txBox="1"/>
          <p:nvPr/>
        </p:nvSpPr>
        <p:spPr>
          <a:xfrm>
            <a:off x="628650" y="5349241"/>
            <a:ext cx="8302273" cy="507831"/>
          </a:xfrm>
          <a:prstGeom prst="rect">
            <a:avLst/>
          </a:prstGeom>
          <a:noFill/>
        </p:spPr>
        <p:txBody>
          <a:bodyPr wrap="none" rtlCol="0">
            <a:spAutoFit/>
          </a:bodyPr>
          <a:lstStyle/>
          <a:p>
            <a:r>
              <a:rPr lang="en-US" sz="1350" dirty="0"/>
              <a:t>K. </a:t>
            </a:r>
            <a:r>
              <a:rPr lang="en-US" sz="1350" dirty="0" err="1"/>
              <a:t>Reif</a:t>
            </a:r>
            <a:r>
              <a:rPr lang="en-US" sz="1350" dirty="0"/>
              <a:t> (Ed.), </a:t>
            </a:r>
            <a:r>
              <a:rPr lang="en-US" sz="1350" i="1" dirty="0"/>
              <a:t>Brakes, Brake Control and Driver Assistance Systems, </a:t>
            </a:r>
            <a:r>
              <a:rPr lang="en-US" sz="1350" dirty="0"/>
              <a:t>Bosch Professional</a:t>
            </a:r>
          </a:p>
          <a:p>
            <a:r>
              <a:rPr lang="de-DE" sz="1350" dirty="0"/>
              <a:t>Automotive Information, DOI 10.1007/978-3-658-03978-3_4, © Springer Fachmedien Wiesbaden 2014</a:t>
            </a:r>
            <a:endParaRPr lang="cs-CZ" sz="1350" dirty="0"/>
          </a:p>
        </p:txBody>
      </p:sp>
    </p:spTree>
    <p:extLst>
      <p:ext uri="{BB962C8B-B14F-4D97-AF65-F5344CB8AC3E}">
        <p14:creationId xmlns:p14="http://schemas.microsoft.com/office/powerpoint/2010/main" val="797832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628650" y="5349241"/>
            <a:ext cx="8302273" cy="507831"/>
          </a:xfrm>
          <a:prstGeom prst="rect">
            <a:avLst/>
          </a:prstGeom>
          <a:noFill/>
        </p:spPr>
        <p:txBody>
          <a:bodyPr wrap="none" rtlCol="0">
            <a:spAutoFit/>
          </a:bodyPr>
          <a:lstStyle/>
          <a:p>
            <a:r>
              <a:rPr lang="en-US" sz="1350" dirty="0"/>
              <a:t>K. </a:t>
            </a:r>
            <a:r>
              <a:rPr lang="en-US" sz="1350" dirty="0" err="1"/>
              <a:t>Reif</a:t>
            </a:r>
            <a:r>
              <a:rPr lang="en-US" sz="1350" dirty="0"/>
              <a:t> (Ed.), </a:t>
            </a:r>
            <a:r>
              <a:rPr lang="en-US" sz="1350" i="1" dirty="0"/>
              <a:t>Brakes, Brake Control and Driver Assistance Systems, </a:t>
            </a:r>
            <a:r>
              <a:rPr lang="en-US" sz="1350" dirty="0"/>
              <a:t>Bosch Professional</a:t>
            </a:r>
          </a:p>
          <a:p>
            <a:r>
              <a:rPr lang="de-DE" sz="1350" dirty="0"/>
              <a:t>Automotive Information, DOI 10.1007/978-3-658-03978-3_4, © Springer Fachmedien Wiesbaden 2014</a:t>
            </a:r>
            <a:endParaRPr lang="cs-CZ" sz="1350" dirty="0"/>
          </a:p>
        </p:txBody>
      </p:sp>
      <p:pic>
        <p:nvPicPr>
          <p:cNvPr id="5" name="Obrázok 4"/>
          <p:cNvPicPr>
            <a:picLocks noChangeAspect="1"/>
          </p:cNvPicPr>
          <p:nvPr/>
        </p:nvPicPr>
        <p:blipFill>
          <a:blip r:embed="rId2"/>
          <a:stretch>
            <a:fillRect/>
          </a:stretch>
        </p:blipFill>
        <p:spPr>
          <a:xfrm>
            <a:off x="713231" y="857251"/>
            <a:ext cx="6583281" cy="4178807"/>
          </a:xfrm>
          <a:prstGeom prst="rect">
            <a:avLst/>
          </a:prstGeom>
        </p:spPr>
      </p:pic>
      <p:sp>
        <p:nvSpPr>
          <p:cNvPr id="2" name="Zástupný objekt pre dátum 1"/>
          <p:cNvSpPr>
            <a:spLocks noGrp="1"/>
          </p:cNvSpPr>
          <p:nvPr>
            <p:ph type="dt" sz="half" idx="14"/>
          </p:nvPr>
        </p:nvSpPr>
        <p:spPr/>
        <p:txBody>
          <a:bodyPr/>
          <a:lstStyle/>
          <a:p>
            <a:r>
              <a:rPr lang="sk-SK" noProof="0" smtClean="0"/>
              <a:t>30 October 2019</a:t>
            </a:r>
            <a:endParaRPr lang="en-US" noProof="0"/>
          </a:p>
        </p:txBody>
      </p:sp>
      <p:sp>
        <p:nvSpPr>
          <p:cNvPr id="3" name="Zástupný objekt pre pätu 2"/>
          <p:cNvSpPr>
            <a:spLocks noGrp="1"/>
          </p:cNvSpPr>
          <p:nvPr>
            <p:ph type="ftr" sz="quarter" idx="16"/>
          </p:nvPr>
        </p:nvSpPr>
        <p:spPr/>
        <p:txBody>
          <a:bodyPr/>
          <a:lstStyle/>
          <a:p>
            <a:r>
              <a:rPr lang="en-US" noProof="0" smtClean="0"/>
              <a:t>dr. PANCIK University of Zilina : Presentation for students WHAT IS EPB ? </a:t>
            </a:r>
            <a:endParaRPr lang="en-US" noProof="0" dirty="0"/>
          </a:p>
        </p:txBody>
      </p:sp>
    </p:spTree>
    <p:extLst>
      <p:ext uri="{BB962C8B-B14F-4D97-AF65-F5344CB8AC3E}">
        <p14:creationId xmlns:p14="http://schemas.microsoft.com/office/powerpoint/2010/main" val="3226044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628650" y="5349240"/>
            <a:ext cx="9626353" cy="715581"/>
          </a:xfrm>
          <a:prstGeom prst="rect">
            <a:avLst/>
          </a:prstGeom>
          <a:noFill/>
        </p:spPr>
        <p:txBody>
          <a:bodyPr wrap="none" rtlCol="0">
            <a:spAutoFit/>
          </a:bodyPr>
          <a:lstStyle/>
          <a:p>
            <a:r>
              <a:rPr lang="en-US" sz="1350" dirty="0"/>
              <a:t>Encyclopedia of Automotive Engineering  Online ISBN: 9781118354179 </a:t>
            </a:r>
          </a:p>
          <a:p>
            <a:r>
              <a:rPr lang="en-US" sz="1350" dirty="0"/>
              <a:t>Editor(s): Professor David </a:t>
            </a:r>
            <a:r>
              <a:rPr lang="en-US" sz="1350" dirty="0" err="1"/>
              <a:t>Crolla</a:t>
            </a:r>
            <a:r>
              <a:rPr lang="en-US" sz="1350" dirty="0"/>
              <a:t>; Professor David E. Foster; Professor Toshio Kobayashi; Professor Nicholas Vaughan</a:t>
            </a:r>
          </a:p>
          <a:p>
            <a:r>
              <a:rPr lang="en-US" sz="1350" dirty="0"/>
              <a:t>Wiley, 2017</a:t>
            </a:r>
            <a:endParaRPr lang="cs-CZ" sz="1350" dirty="0"/>
          </a:p>
        </p:txBody>
      </p:sp>
      <p:pic>
        <p:nvPicPr>
          <p:cNvPr id="2" name="Obrázok 1"/>
          <p:cNvPicPr>
            <a:picLocks noChangeAspect="1"/>
          </p:cNvPicPr>
          <p:nvPr/>
        </p:nvPicPr>
        <p:blipFill>
          <a:blip r:embed="rId2"/>
          <a:stretch>
            <a:fillRect/>
          </a:stretch>
        </p:blipFill>
        <p:spPr>
          <a:xfrm>
            <a:off x="1115616" y="1196752"/>
            <a:ext cx="6417966" cy="3819906"/>
          </a:xfrm>
          <a:prstGeom prst="rect">
            <a:avLst/>
          </a:prstGeom>
        </p:spPr>
      </p:pic>
      <p:sp>
        <p:nvSpPr>
          <p:cNvPr id="3" name="Zástupný objekt pre dátum 2"/>
          <p:cNvSpPr>
            <a:spLocks noGrp="1"/>
          </p:cNvSpPr>
          <p:nvPr>
            <p:ph type="dt" sz="half" idx="14"/>
          </p:nvPr>
        </p:nvSpPr>
        <p:spPr/>
        <p:txBody>
          <a:bodyPr/>
          <a:lstStyle/>
          <a:p>
            <a:r>
              <a:rPr lang="sk-SK" noProof="0" smtClean="0"/>
              <a:t>30 October 2019</a:t>
            </a:r>
            <a:endParaRPr lang="en-US" noProof="0"/>
          </a:p>
        </p:txBody>
      </p:sp>
      <p:sp>
        <p:nvSpPr>
          <p:cNvPr id="5" name="Zástupný objekt pre pätu 4"/>
          <p:cNvSpPr>
            <a:spLocks noGrp="1"/>
          </p:cNvSpPr>
          <p:nvPr>
            <p:ph type="ftr" sz="quarter" idx="16"/>
          </p:nvPr>
        </p:nvSpPr>
        <p:spPr/>
        <p:txBody>
          <a:bodyPr/>
          <a:lstStyle/>
          <a:p>
            <a:r>
              <a:rPr lang="en-US" noProof="0" smtClean="0"/>
              <a:t>dr. PANCIK University of Zilina : Presentation for students WHAT IS EPB ? </a:t>
            </a:r>
            <a:endParaRPr lang="en-US" noProof="0" dirty="0"/>
          </a:p>
        </p:txBody>
      </p:sp>
    </p:spTree>
    <p:extLst>
      <p:ext uri="{BB962C8B-B14F-4D97-AF65-F5344CB8AC3E}">
        <p14:creationId xmlns:p14="http://schemas.microsoft.com/office/powerpoint/2010/main" val="4222906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628650" y="5349240"/>
            <a:ext cx="9626353" cy="715581"/>
          </a:xfrm>
          <a:prstGeom prst="rect">
            <a:avLst/>
          </a:prstGeom>
          <a:noFill/>
        </p:spPr>
        <p:txBody>
          <a:bodyPr wrap="none" rtlCol="0">
            <a:spAutoFit/>
          </a:bodyPr>
          <a:lstStyle/>
          <a:p>
            <a:r>
              <a:rPr lang="en-US" sz="1350" dirty="0"/>
              <a:t>Encyclopedia of Automotive Engineering  Online ISBN: 9781118354179 </a:t>
            </a:r>
          </a:p>
          <a:p>
            <a:r>
              <a:rPr lang="en-US" sz="1350" dirty="0"/>
              <a:t>Editor(s): Professor David </a:t>
            </a:r>
            <a:r>
              <a:rPr lang="en-US" sz="1350" dirty="0" err="1"/>
              <a:t>Crolla</a:t>
            </a:r>
            <a:r>
              <a:rPr lang="en-US" sz="1350" dirty="0"/>
              <a:t>; Professor David E. Foster; Professor Toshio Kobayashi; Professor Nicholas Vaughan</a:t>
            </a:r>
          </a:p>
          <a:p>
            <a:r>
              <a:rPr lang="en-US" sz="1350" dirty="0"/>
              <a:t>Wiley, 2017</a:t>
            </a:r>
            <a:endParaRPr lang="cs-CZ" sz="1350" dirty="0"/>
          </a:p>
        </p:txBody>
      </p:sp>
      <p:pic>
        <p:nvPicPr>
          <p:cNvPr id="2" name="Obrázok 1"/>
          <p:cNvPicPr>
            <a:picLocks noChangeAspect="1"/>
          </p:cNvPicPr>
          <p:nvPr/>
        </p:nvPicPr>
        <p:blipFill>
          <a:blip r:embed="rId2"/>
          <a:stretch>
            <a:fillRect/>
          </a:stretch>
        </p:blipFill>
        <p:spPr>
          <a:xfrm>
            <a:off x="966978" y="1124533"/>
            <a:ext cx="6556105" cy="3839801"/>
          </a:xfrm>
          <a:prstGeom prst="rect">
            <a:avLst/>
          </a:prstGeom>
        </p:spPr>
      </p:pic>
      <p:sp>
        <p:nvSpPr>
          <p:cNvPr id="3" name="Zástupný objekt pre dátum 2"/>
          <p:cNvSpPr>
            <a:spLocks noGrp="1"/>
          </p:cNvSpPr>
          <p:nvPr>
            <p:ph type="dt" sz="half" idx="14"/>
          </p:nvPr>
        </p:nvSpPr>
        <p:spPr/>
        <p:txBody>
          <a:bodyPr/>
          <a:lstStyle/>
          <a:p>
            <a:r>
              <a:rPr lang="sk-SK" noProof="0" smtClean="0"/>
              <a:t>30 October 2019</a:t>
            </a:r>
            <a:endParaRPr lang="en-US" noProof="0"/>
          </a:p>
        </p:txBody>
      </p:sp>
      <p:sp>
        <p:nvSpPr>
          <p:cNvPr id="5" name="Zástupný objekt pre pätu 4"/>
          <p:cNvSpPr>
            <a:spLocks noGrp="1"/>
          </p:cNvSpPr>
          <p:nvPr>
            <p:ph type="ftr" sz="quarter" idx="16"/>
          </p:nvPr>
        </p:nvSpPr>
        <p:spPr/>
        <p:txBody>
          <a:bodyPr/>
          <a:lstStyle/>
          <a:p>
            <a:r>
              <a:rPr lang="en-US" noProof="0" smtClean="0"/>
              <a:t>dr. PANCIK University of Zilina : Presentation for students WHAT IS EPB ? </a:t>
            </a:r>
            <a:endParaRPr lang="en-US" noProof="0" dirty="0"/>
          </a:p>
        </p:txBody>
      </p:sp>
    </p:spTree>
    <p:extLst>
      <p:ext uri="{BB962C8B-B14F-4D97-AF65-F5344CB8AC3E}">
        <p14:creationId xmlns:p14="http://schemas.microsoft.com/office/powerpoint/2010/main" val="2523377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628650" y="5349241"/>
            <a:ext cx="8302273" cy="507831"/>
          </a:xfrm>
          <a:prstGeom prst="rect">
            <a:avLst/>
          </a:prstGeom>
          <a:noFill/>
        </p:spPr>
        <p:txBody>
          <a:bodyPr wrap="none" rtlCol="0">
            <a:spAutoFit/>
          </a:bodyPr>
          <a:lstStyle/>
          <a:p>
            <a:r>
              <a:rPr lang="en-US" sz="1350" dirty="0"/>
              <a:t>K. </a:t>
            </a:r>
            <a:r>
              <a:rPr lang="en-US" sz="1350" dirty="0" err="1"/>
              <a:t>Reif</a:t>
            </a:r>
            <a:r>
              <a:rPr lang="en-US" sz="1350" dirty="0"/>
              <a:t> (Ed.), </a:t>
            </a:r>
            <a:r>
              <a:rPr lang="en-US" sz="1350" i="1" dirty="0"/>
              <a:t>Brakes, Brake Control and Driver Assistance Systems, </a:t>
            </a:r>
            <a:r>
              <a:rPr lang="en-US" sz="1350" dirty="0"/>
              <a:t>Bosch Professional</a:t>
            </a:r>
          </a:p>
          <a:p>
            <a:r>
              <a:rPr lang="de-DE" sz="1350" dirty="0"/>
              <a:t>Automotive Information, DOI 10.1007/978-3-658-03978-3_4, © Springer Fachmedien Wiesbaden 2014</a:t>
            </a:r>
            <a:endParaRPr lang="cs-CZ" sz="1350" dirty="0"/>
          </a:p>
        </p:txBody>
      </p:sp>
      <p:pic>
        <p:nvPicPr>
          <p:cNvPr id="2" name="Obrázok 1"/>
          <p:cNvPicPr>
            <a:picLocks noChangeAspect="1"/>
          </p:cNvPicPr>
          <p:nvPr/>
        </p:nvPicPr>
        <p:blipFill>
          <a:blip r:embed="rId2"/>
          <a:stretch>
            <a:fillRect/>
          </a:stretch>
        </p:blipFill>
        <p:spPr>
          <a:xfrm>
            <a:off x="628650" y="768097"/>
            <a:ext cx="7141464" cy="4341971"/>
          </a:xfrm>
          <a:prstGeom prst="rect">
            <a:avLst/>
          </a:prstGeom>
        </p:spPr>
      </p:pic>
      <p:sp>
        <p:nvSpPr>
          <p:cNvPr id="3" name="Zástupný objekt pre dátum 2"/>
          <p:cNvSpPr>
            <a:spLocks noGrp="1"/>
          </p:cNvSpPr>
          <p:nvPr>
            <p:ph type="dt" sz="half" idx="14"/>
          </p:nvPr>
        </p:nvSpPr>
        <p:spPr/>
        <p:txBody>
          <a:bodyPr/>
          <a:lstStyle/>
          <a:p>
            <a:r>
              <a:rPr lang="sk-SK" noProof="0" smtClean="0"/>
              <a:t>30 October 2019</a:t>
            </a:r>
            <a:endParaRPr lang="en-US" noProof="0"/>
          </a:p>
        </p:txBody>
      </p:sp>
      <p:sp>
        <p:nvSpPr>
          <p:cNvPr id="5" name="Zástupný objekt pre pätu 4"/>
          <p:cNvSpPr>
            <a:spLocks noGrp="1"/>
          </p:cNvSpPr>
          <p:nvPr>
            <p:ph type="ftr" sz="quarter" idx="16"/>
          </p:nvPr>
        </p:nvSpPr>
        <p:spPr/>
        <p:txBody>
          <a:bodyPr/>
          <a:lstStyle/>
          <a:p>
            <a:r>
              <a:rPr lang="en-US" noProof="0" smtClean="0"/>
              <a:t>dr. PANCIK University of Zilina : Presentation for students WHAT IS EPB ? </a:t>
            </a:r>
            <a:endParaRPr lang="en-US" noProof="0" dirty="0"/>
          </a:p>
        </p:txBody>
      </p:sp>
    </p:spTree>
    <p:extLst>
      <p:ext uri="{BB962C8B-B14F-4D97-AF65-F5344CB8AC3E}">
        <p14:creationId xmlns:p14="http://schemas.microsoft.com/office/powerpoint/2010/main" val="2003032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628650" y="5349240"/>
            <a:ext cx="9626353" cy="715581"/>
          </a:xfrm>
          <a:prstGeom prst="rect">
            <a:avLst/>
          </a:prstGeom>
          <a:noFill/>
        </p:spPr>
        <p:txBody>
          <a:bodyPr wrap="none" rtlCol="0">
            <a:spAutoFit/>
          </a:bodyPr>
          <a:lstStyle/>
          <a:p>
            <a:r>
              <a:rPr lang="en-US" sz="1350" dirty="0"/>
              <a:t>Encyclopedia of Automotive Engineering  Online ISBN: 9781118354179 </a:t>
            </a:r>
          </a:p>
          <a:p>
            <a:r>
              <a:rPr lang="en-US" sz="1350" dirty="0"/>
              <a:t>Editor(s): Professor David </a:t>
            </a:r>
            <a:r>
              <a:rPr lang="en-US" sz="1350" dirty="0" err="1"/>
              <a:t>Crolla</a:t>
            </a:r>
            <a:r>
              <a:rPr lang="en-US" sz="1350" dirty="0"/>
              <a:t>; Professor David E. Foster; Professor Toshio Kobayashi; Professor Nicholas Vaughan</a:t>
            </a:r>
          </a:p>
          <a:p>
            <a:r>
              <a:rPr lang="en-US" sz="1350" dirty="0"/>
              <a:t>Wiley, 2017</a:t>
            </a:r>
            <a:endParaRPr lang="cs-CZ" sz="1350" dirty="0"/>
          </a:p>
        </p:txBody>
      </p:sp>
      <p:pic>
        <p:nvPicPr>
          <p:cNvPr id="2" name="Obrázok 1"/>
          <p:cNvPicPr>
            <a:picLocks noChangeAspect="1"/>
          </p:cNvPicPr>
          <p:nvPr/>
        </p:nvPicPr>
        <p:blipFill>
          <a:blip r:embed="rId2"/>
          <a:stretch>
            <a:fillRect/>
          </a:stretch>
        </p:blipFill>
        <p:spPr>
          <a:xfrm>
            <a:off x="547344" y="1308663"/>
            <a:ext cx="8276483" cy="3842840"/>
          </a:xfrm>
          <a:prstGeom prst="rect">
            <a:avLst/>
          </a:prstGeom>
        </p:spPr>
      </p:pic>
      <p:sp>
        <p:nvSpPr>
          <p:cNvPr id="3" name="Zástupný objekt pre dátum 2"/>
          <p:cNvSpPr>
            <a:spLocks noGrp="1"/>
          </p:cNvSpPr>
          <p:nvPr>
            <p:ph type="dt" sz="half" idx="14"/>
          </p:nvPr>
        </p:nvSpPr>
        <p:spPr/>
        <p:txBody>
          <a:bodyPr/>
          <a:lstStyle/>
          <a:p>
            <a:r>
              <a:rPr lang="sk-SK" noProof="0" smtClean="0"/>
              <a:t>30 October 2019</a:t>
            </a:r>
            <a:endParaRPr lang="en-US" noProof="0"/>
          </a:p>
        </p:txBody>
      </p:sp>
      <p:sp>
        <p:nvSpPr>
          <p:cNvPr id="5" name="Zástupný objekt pre pätu 4"/>
          <p:cNvSpPr>
            <a:spLocks noGrp="1"/>
          </p:cNvSpPr>
          <p:nvPr>
            <p:ph type="ftr" sz="quarter" idx="16"/>
          </p:nvPr>
        </p:nvSpPr>
        <p:spPr/>
        <p:txBody>
          <a:bodyPr/>
          <a:lstStyle/>
          <a:p>
            <a:r>
              <a:rPr lang="en-US" noProof="0" smtClean="0"/>
              <a:t>dr. PANCIK University of Zilina : Presentation for students WHAT IS EPB ? </a:t>
            </a:r>
            <a:endParaRPr lang="en-US" noProof="0" dirty="0"/>
          </a:p>
        </p:txBody>
      </p:sp>
    </p:spTree>
    <p:extLst>
      <p:ext uri="{BB962C8B-B14F-4D97-AF65-F5344CB8AC3E}">
        <p14:creationId xmlns:p14="http://schemas.microsoft.com/office/powerpoint/2010/main" val="855196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628650" y="5349240"/>
            <a:ext cx="9626353" cy="715581"/>
          </a:xfrm>
          <a:prstGeom prst="rect">
            <a:avLst/>
          </a:prstGeom>
          <a:noFill/>
        </p:spPr>
        <p:txBody>
          <a:bodyPr wrap="none" rtlCol="0">
            <a:spAutoFit/>
          </a:bodyPr>
          <a:lstStyle/>
          <a:p>
            <a:r>
              <a:rPr lang="en-US" sz="1350" dirty="0"/>
              <a:t>Encyclopedia of Automotive Engineering  Online ISBN: 9781118354179 </a:t>
            </a:r>
          </a:p>
          <a:p>
            <a:r>
              <a:rPr lang="en-US" sz="1350" dirty="0"/>
              <a:t>Editor(s): Professor David </a:t>
            </a:r>
            <a:r>
              <a:rPr lang="en-US" sz="1350" dirty="0" err="1"/>
              <a:t>Crolla</a:t>
            </a:r>
            <a:r>
              <a:rPr lang="en-US" sz="1350" dirty="0"/>
              <a:t>; Professor David E. Foster; Professor Toshio Kobayashi; Professor Nicholas Vaughan</a:t>
            </a:r>
          </a:p>
          <a:p>
            <a:r>
              <a:rPr lang="en-US" sz="1350" dirty="0"/>
              <a:t>Wiley, 2017</a:t>
            </a:r>
            <a:endParaRPr lang="cs-CZ" sz="1350" dirty="0"/>
          </a:p>
        </p:txBody>
      </p:sp>
      <p:pic>
        <p:nvPicPr>
          <p:cNvPr id="2" name="Obrázok 1"/>
          <p:cNvPicPr>
            <a:picLocks noChangeAspect="1"/>
          </p:cNvPicPr>
          <p:nvPr/>
        </p:nvPicPr>
        <p:blipFill>
          <a:blip r:embed="rId2"/>
          <a:stretch>
            <a:fillRect/>
          </a:stretch>
        </p:blipFill>
        <p:spPr>
          <a:xfrm>
            <a:off x="958330" y="1065432"/>
            <a:ext cx="6988550" cy="4283809"/>
          </a:xfrm>
          <a:prstGeom prst="rect">
            <a:avLst/>
          </a:prstGeom>
        </p:spPr>
      </p:pic>
      <p:sp>
        <p:nvSpPr>
          <p:cNvPr id="3" name="Zástupný objekt pre dátum 2"/>
          <p:cNvSpPr>
            <a:spLocks noGrp="1"/>
          </p:cNvSpPr>
          <p:nvPr>
            <p:ph type="dt" sz="half" idx="14"/>
          </p:nvPr>
        </p:nvSpPr>
        <p:spPr/>
        <p:txBody>
          <a:bodyPr/>
          <a:lstStyle/>
          <a:p>
            <a:r>
              <a:rPr lang="sk-SK" noProof="0" smtClean="0"/>
              <a:t>30 October 2019</a:t>
            </a:r>
            <a:endParaRPr lang="en-US" noProof="0"/>
          </a:p>
        </p:txBody>
      </p:sp>
      <p:sp>
        <p:nvSpPr>
          <p:cNvPr id="5" name="Zástupný objekt pre pätu 4"/>
          <p:cNvSpPr>
            <a:spLocks noGrp="1"/>
          </p:cNvSpPr>
          <p:nvPr>
            <p:ph type="ftr" sz="quarter" idx="16"/>
          </p:nvPr>
        </p:nvSpPr>
        <p:spPr/>
        <p:txBody>
          <a:bodyPr/>
          <a:lstStyle/>
          <a:p>
            <a:r>
              <a:rPr lang="en-US" noProof="0" smtClean="0"/>
              <a:t>dr. PANCIK University of Zilina : Presentation for students WHAT IS EPB ? </a:t>
            </a:r>
            <a:endParaRPr lang="en-US" noProof="0" dirty="0"/>
          </a:p>
        </p:txBody>
      </p:sp>
    </p:spTree>
    <p:extLst>
      <p:ext uri="{BB962C8B-B14F-4D97-AF65-F5344CB8AC3E}">
        <p14:creationId xmlns:p14="http://schemas.microsoft.com/office/powerpoint/2010/main" val="3074775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V-model DEVELOPMENT PHASES </a:t>
            </a:r>
            <a:endParaRPr lang="sk-SK" dirty="0"/>
          </a:p>
        </p:txBody>
      </p:sp>
      <p:pic>
        <p:nvPicPr>
          <p:cNvPr id="5" name="Zástupný objekt pre obsah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888155"/>
            <a:ext cx="7467600" cy="4297714"/>
          </a:xfrm>
        </p:spPr>
      </p:pic>
      <p:sp>
        <p:nvSpPr>
          <p:cNvPr id="6" name="Zástupný objekt pre dátum 5"/>
          <p:cNvSpPr>
            <a:spLocks noGrp="1"/>
          </p:cNvSpPr>
          <p:nvPr>
            <p:ph type="dt" sz="half" idx="14"/>
          </p:nvPr>
        </p:nvSpPr>
        <p:spPr/>
        <p:txBody>
          <a:bodyPr/>
          <a:lstStyle/>
          <a:p>
            <a:r>
              <a:rPr lang="sk-SK" noProof="0" smtClean="0"/>
              <a:t>30 October 2019</a:t>
            </a:r>
            <a:endParaRPr lang="en-US" noProof="0"/>
          </a:p>
        </p:txBody>
      </p:sp>
      <p:sp>
        <p:nvSpPr>
          <p:cNvPr id="7" name="Zástupný objekt pre pätu 6"/>
          <p:cNvSpPr>
            <a:spLocks noGrp="1"/>
          </p:cNvSpPr>
          <p:nvPr>
            <p:ph type="ftr" sz="quarter" idx="16"/>
          </p:nvPr>
        </p:nvSpPr>
        <p:spPr/>
        <p:txBody>
          <a:bodyPr/>
          <a:lstStyle/>
          <a:p>
            <a:r>
              <a:rPr lang="en-US" noProof="0" smtClean="0"/>
              <a:t>dr. PANCIK University of Zilina : Presentation for students WHAT IS EPB ? </a:t>
            </a:r>
            <a:endParaRPr lang="en-US" noProof="0" dirty="0"/>
          </a:p>
        </p:txBody>
      </p:sp>
    </p:spTree>
    <p:extLst>
      <p:ext uri="{BB962C8B-B14F-4D97-AF65-F5344CB8AC3E}">
        <p14:creationId xmlns:p14="http://schemas.microsoft.com/office/powerpoint/2010/main" val="3709249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628650" y="5349240"/>
            <a:ext cx="9626353" cy="715581"/>
          </a:xfrm>
          <a:prstGeom prst="rect">
            <a:avLst/>
          </a:prstGeom>
          <a:noFill/>
        </p:spPr>
        <p:txBody>
          <a:bodyPr wrap="none" rtlCol="0">
            <a:spAutoFit/>
          </a:bodyPr>
          <a:lstStyle/>
          <a:p>
            <a:r>
              <a:rPr lang="en-US" sz="1350" dirty="0"/>
              <a:t>Encyclopedia of Automotive Engineering  Online ISBN: 9781118354179 </a:t>
            </a:r>
          </a:p>
          <a:p>
            <a:r>
              <a:rPr lang="en-US" sz="1350" dirty="0"/>
              <a:t>Editor(s): Professor David </a:t>
            </a:r>
            <a:r>
              <a:rPr lang="en-US" sz="1350" dirty="0" err="1"/>
              <a:t>Crolla</a:t>
            </a:r>
            <a:r>
              <a:rPr lang="en-US" sz="1350" dirty="0"/>
              <a:t>; Professor David E. Foster; Professor Toshio Kobayashi; Professor Nicholas Vaughan</a:t>
            </a:r>
          </a:p>
          <a:p>
            <a:r>
              <a:rPr lang="en-US" sz="1350" dirty="0"/>
              <a:t>Wiley, 2017</a:t>
            </a:r>
            <a:endParaRPr lang="cs-CZ" sz="1350" dirty="0"/>
          </a:p>
        </p:txBody>
      </p:sp>
      <p:pic>
        <p:nvPicPr>
          <p:cNvPr id="2" name="Obrázok 1"/>
          <p:cNvPicPr>
            <a:picLocks noChangeAspect="1"/>
          </p:cNvPicPr>
          <p:nvPr/>
        </p:nvPicPr>
        <p:blipFill>
          <a:blip r:embed="rId2"/>
          <a:stretch>
            <a:fillRect/>
          </a:stretch>
        </p:blipFill>
        <p:spPr>
          <a:xfrm>
            <a:off x="1235113" y="1213172"/>
            <a:ext cx="6285491" cy="4002942"/>
          </a:xfrm>
          <a:prstGeom prst="rect">
            <a:avLst/>
          </a:prstGeom>
        </p:spPr>
      </p:pic>
      <p:sp>
        <p:nvSpPr>
          <p:cNvPr id="3" name="Zástupný objekt pre dátum 2"/>
          <p:cNvSpPr>
            <a:spLocks noGrp="1"/>
          </p:cNvSpPr>
          <p:nvPr>
            <p:ph type="dt" sz="half" idx="14"/>
          </p:nvPr>
        </p:nvSpPr>
        <p:spPr/>
        <p:txBody>
          <a:bodyPr/>
          <a:lstStyle/>
          <a:p>
            <a:r>
              <a:rPr lang="sk-SK" noProof="0" smtClean="0"/>
              <a:t>30 October 2019</a:t>
            </a:r>
            <a:endParaRPr lang="en-US" noProof="0"/>
          </a:p>
        </p:txBody>
      </p:sp>
      <p:sp>
        <p:nvSpPr>
          <p:cNvPr id="5" name="Zástupný objekt pre pätu 4"/>
          <p:cNvSpPr>
            <a:spLocks noGrp="1"/>
          </p:cNvSpPr>
          <p:nvPr>
            <p:ph type="ftr" sz="quarter" idx="16"/>
          </p:nvPr>
        </p:nvSpPr>
        <p:spPr/>
        <p:txBody>
          <a:bodyPr/>
          <a:lstStyle/>
          <a:p>
            <a:r>
              <a:rPr lang="en-US" noProof="0" smtClean="0"/>
              <a:t>dr. PANCIK University of Zilina : Presentation for students WHAT IS EPB ? </a:t>
            </a:r>
            <a:endParaRPr lang="en-US" noProof="0" dirty="0"/>
          </a:p>
        </p:txBody>
      </p:sp>
    </p:spTree>
    <p:extLst>
      <p:ext uri="{BB962C8B-B14F-4D97-AF65-F5344CB8AC3E}">
        <p14:creationId xmlns:p14="http://schemas.microsoft.com/office/powerpoint/2010/main" val="1923928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8378" r="11510" b="9669"/>
          <a:stretch>
            <a:fillRect/>
          </a:stretch>
        </p:blipFill>
        <p:spPr bwMode="auto">
          <a:xfrm>
            <a:off x="1431274" y="969511"/>
            <a:ext cx="5808780" cy="4907762"/>
          </a:xfrm>
          <a:prstGeom prst="rect">
            <a:avLst/>
          </a:prstGeom>
          <a:noFill/>
          <a:ln w="9525">
            <a:noFill/>
            <a:miter lim="800000"/>
            <a:headEnd/>
            <a:tailEnd/>
          </a:ln>
        </p:spPr>
      </p:pic>
      <p:sp>
        <p:nvSpPr>
          <p:cNvPr id="6" name="Left Arrow 5"/>
          <p:cNvSpPr/>
          <p:nvPr/>
        </p:nvSpPr>
        <p:spPr>
          <a:xfrm>
            <a:off x="6118819" y="4038600"/>
            <a:ext cx="1249762" cy="4572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452320" y="3922192"/>
            <a:ext cx="1183984" cy="307777"/>
          </a:xfrm>
          <a:prstGeom prst="rect">
            <a:avLst/>
          </a:prstGeom>
          <a:noFill/>
        </p:spPr>
        <p:txBody>
          <a:bodyPr wrap="square" rtlCol="0">
            <a:spAutoFit/>
          </a:bodyPr>
          <a:lstStyle/>
          <a:p>
            <a:r>
              <a:rPr lang="en-US" sz="1400" dirty="0" smtClean="0">
                <a:solidFill>
                  <a:srgbClr val="FF0000"/>
                </a:solidFill>
              </a:rPr>
              <a:t>Anchor</a:t>
            </a:r>
            <a:endParaRPr lang="en-US" sz="1400" dirty="0">
              <a:solidFill>
                <a:srgbClr val="FF0000"/>
              </a:solidFill>
            </a:endParaRPr>
          </a:p>
        </p:txBody>
      </p:sp>
      <p:sp>
        <p:nvSpPr>
          <p:cNvPr id="8" name="Left Arrow 7"/>
          <p:cNvSpPr/>
          <p:nvPr/>
        </p:nvSpPr>
        <p:spPr>
          <a:xfrm rot="17815372" flipV="1">
            <a:off x="5419711" y="2207280"/>
            <a:ext cx="1106628" cy="5864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228184" y="1426714"/>
            <a:ext cx="1183984" cy="307777"/>
          </a:xfrm>
          <a:prstGeom prst="rect">
            <a:avLst/>
          </a:prstGeom>
          <a:noFill/>
        </p:spPr>
        <p:txBody>
          <a:bodyPr wrap="square" rtlCol="0">
            <a:spAutoFit/>
          </a:bodyPr>
          <a:lstStyle/>
          <a:p>
            <a:r>
              <a:rPr lang="en-US" sz="1400" dirty="0" smtClean="0">
                <a:solidFill>
                  <a:srgbClr val="FF0000"/>
                </a:solidFill>
              </a:rPr>
              <a:t>Bleed Screw</a:t>
            </a:r>
            <a:endParaRPr lang="en-US" sz="1400" dirty="0">
              <a:solidFill>
                <a:srgbClr val="FF0000"/>
              </a:solidFill>
            </a:endParaRPr>
          </a:p>
        </p:txBody>
      </p:sp>
      <p:sp>
        <p:nvSpPr>
          <p:cNvPr id="10" name="Left Arrow 9"/>
          <p:cNvSpPr/>
          <p:nvPr/>
        </p:nvSpPr>
        <p:spPr>
          <a:xfrm rot="17815372" flipV="1">
            <a:off x="6012820" y="2407085"/>
            <a:ext cx="764076" cy="4572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525877" y="1820278"/>
            <a:ext cx="1578646" cy="523220"/>
          </a:xfrm>
          <a:prstGeom prst="rect">
            <a:avLst/>
          </a:prstGeom>
          <a:noFill/>
        </p:spPr>
        <p:txBody>
          <a:bodyPr wrap="square" rtlCol="0">
            <a:spAutoFit/>
          </a:bodyPr>
          <a:lstStyle/>
          <a:p>
            <a:r>
              <a:rPr lang="en-US" sz="1400" dirty="0" smtClean="0">
                <a:solidFill>
                  <a:srgbClr val="FF0000"/>
                </a:solidFill>
              </a:rPr>
              <a:t>Bleeder (or Dust) Cap</a:t>
            </a:r>
            <a:endParaRPr lang="en-US" sz="1400" dirty="0">
              <a:solidFill>
                <a:srgbClr val="FF0000"/>
              </a:solidFill>
            </a:endParaRPr>
          </a:p>
        </p:txBody>
      </p:sp>
      <p:sp>
        <p:nvSpPr>
          <p:cNvPr id="12" name="Left Arrow 11"/>
          <p:cNvSpPr/>
          <p:nvPr/>
        </p:nvSpPr>
        <p:spPr>
          <a:xfrm>
            <a:off x="6084168" y="3581400"/>
            <a:ext cx="986654" cy="4572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092280" y="3464992"/>
            <a:ext cx="1183984" cy="307777"/>
          </a:xfrm>
          <a:prstGeom prst="rect">
            <a:avLst/>
          </a:prstGeom>
          <a:noFill/>
        </p:spPr>
        <p:txBody>
          <a:bodyPr wrap="square" rtlCol="0">
            <a:spAutoFit/>
          </a:bodyPr>
          <a:lstStyle/>
          <a:p>
            <a:r>
              <a:rPr lang="en-US" sz="1400" dirty="0" smtClean="0">
                <a:solidFill>
                  <a:srgbClr val="FF0000"/>
                </a:solidFill>
              </a:rPr>
              <a:t>Guide Pin</a:t>
            </a:r>
            <a:endParaRPr lang="en-US" sz="1400" dirty="0">
              <a:solidFill>
                <a:srgbClr val="FF0000"/>
              </a:solidFill>
            </a:endParaRPr>
          </a:p>
        </p:txBody>
      </p:sp>
      <p:sp>
        <p:nvSpPr>
          <p:cNvPr id="14" name="Left Arrow 13"/>
          <p:cNvSpPr/>
          <p:nvPr/>
        </p:nvSpPr>
        <p:spPr>
          <a:xfrm>
            <a:off x="6218488" y="5333044"/>
            <a:ext cx="657768" cy="4572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000541" y="5229200"/>
            <a:ext cx="1644422" cy="523220"/>
          </a:xfrm>
          <a:prstGeom prst="rect">
            <a:avLst/>
          </a:prstGeom>
          <a:noFill/>
        </p:spPr>
        <p:txBody>
          <a:bodyPr wrap="square" rtlCol="0">
            <a:spAutoFit/>
          </a:bodyPr>
          <a:lstStyle/>
          <a:p>
            <a:r>
              <a:rPr lang="en-US" sz="1400" dirty="0" smtClean="0">
                <a:solidFill>
                  <a:srgbClr val="FF0000"/>
                </a:solidFill>
              </a:rPr>
              <a:t>Housing Clip (or Spring)</a:t>
            </a:r>
            <a:endParaRPr lang="en-US" sz="1400" dirty="0">
              <a:solidFill>
                <a:srgbClr val="FF0000"/>
              </a:solidFill>
            </a:endParaRPr>
          </a:p>
        </p:txBody>
      </p:sp>
      <p:sp>
        <p:nvSpPr>
          <p:cNvPr id="16" name="Left Arrow 15"/>
          <p:cNvSpPr/>
          <p:nvPr/>
        </p:nvSpPr>
        <p:spPr>
          <a:xfrm>
            <a:off x="5076056" y="4800600"/>
            <a:ext cx="1381314" cy="4572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736821" y="4684192"/>
            <a:ext cx="1183984" cy="307777"/>
          </a:xfrm>
          <a:prstGeom prst="rect">
            <a:avLst/>
          </a:prstGeom>
          <a:noFill/>
        </p:spPr>
        <p:txBody>
          <a:bodyPr wrap="square" rtlCol="0">
            <a:spAutoFit/>
          </a:bodyPr>
          <a:lstStyle/>
          <a:p>
            <a:r>
              <a:rPr lang="en-US" sz="1400" dirty="0" smtClean="0">
                <a:solidFill>
                  <a:srgbClr val="FF0000"/>
                </a:solidFill>
              </a:rPr>
              <a:t>Outer Pad</a:t>
            </a:r>
            <a:endParaRPr lang="en-US" sz="1400" dirty="0">
              <a:solidFill>
                <a:srgbClr val="FF0000"/>
              </a:solidFill>
            </a:endParaRPr>
          </a:p>
        </p:txBody>
      </p:sp>
      <p:sp>
        <p:nvSpPr>
          <p:cNvPr id="18" name="TextBox 17"/>
          <p:cNvSpPr txBox="1"/>
          <p:nvPr/>
        </p:nvSpPr>
        <p:spPr>
          <a:xfrm>
            <a:off x="6736821" y="4303192"/>
            <a:ext cx="1183984" cy="307777"/>
          </a:xfrm>
          <a:prstGeom prst="rect">
            <a:avLst/>
          </a:prstGeom>
          <a:noFill/>
        </p:spPr>
        <p:txBody>
          <a:bodyPr wrap="square" rtlCol="0">
            <a:spAutoFit/>
          </a:bodyPr>
          <a:lstStyle/>
          <a:p>
            <a:r>
              <a:rPr lang="en-US" sz="1400" dirty="0" smtClean="0">
                <a:solidFill>
                  <a:srgbClr val="FF0000"/>
                </a:solidFill>
              </a:rPr>
              <a:t>Inner Pad</a:t>
            </a:r>
            <a:endParaRPr lang="en-US" sz="1400" dirty="0">
              <a:solidFill>
                <a:srgbClr val="FF0000"/>
              </a:solidFill>
            </a:endParaRPr>
          </a:p>
        </p:txBody>
      </p:sp>
      <p:sp>
        <p:nvSpPr>
          <p:cNvPr id="19" name="Left Arrow 18"/>
          <p:cNvSpPr/>
          <p:nvPr/>
        </p:nvSpPr>
        <p:spPr>
          <a:xfrm>
            <a:off x="5076056" y="4343400"/>
            <a:ext cx="1381314" cy="4572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72265" y="1032991"/>
            <a:ext cx="2330224" cy="307777"/>
          </a:xfrm>
          <a:prstGeom prst="rect">
            <a:avLst/>
          </a:prstGeom>
          <a:noFill/>
        </p:spPr>
        <p:txBody>
          <a:bodyPr wrap="square" rtlCol="0">
            <a:spAutoFit/>
          </a:bodyPr>
          <a:lstStyle/>
          <a:p>
            <a:r>
              <a:rPr lang="en-US" sz="1400" dirty="0" smtClean="0">
                <a:solidFill>
                  <a:srgbClr val="FF0000"/>
                </a:solidFill>
              </a:rPr>
              <a:t>Motor Gear Unit (MGU)</a:t>
            </a:r>
            <a:endParaRPr lang="en-US" sz="1400" dirty="0">
              <a:solidFill>
                <a:srgbClr val="FF0000"/>
              </a:solidFill>
            </a:endParaRPr>
          </a:p>
        </p:txBody>
      </p:sp>
      <p:sp>
        <p:nvSpPr>
          <p:cNvPr id="21" name="TextBox 20"/>
          <p:cNvSpPr txBox="1"/>
          <p:nvPr/>
        </p:nvSpPr>
        <p:spPr>
          <a:xfrm>
            <a:off x="166769" y="1465620"/>
            <a:ext cx="2104862" cy="523220"/>
          </a:xfrm>
          <a:prstGeom prst="rect">
            <a:avLst/>
          </a:prstGeom>
          <a:noFill/>
        </p:spPr>
        <p:txBody>
          <a:bodyPr wrap="square" rtlCol="0">
            <a:spAutoFit/>
          </a:bodyPr>
          <a:lstStyle/>
          <a:p>
            <a:r>
              <a:rPr lang="en-US" sz="1400" dirty="0" smtClean="0">
                <a:solidFill>
                  <a:srgbClr val="FF0000"/>
                </a:solidFill>
              </a:rPr>
              <a:t>Electrical Connector on MGU</a:t>
            </a:r>
            <a:endParaRPr lang="en-US" sz="1400" dirty="0">
              <a:solidFill>
                <a:srgbClr val="FF0000"/>
              </a:solidFill>
            </a:endParaRPr>
          </a:p>
        </p:txBody>
      </p:sp>
      <p:sp>
        <p:nvSpPr>
          <p:cNvPr id="22" name="Left Arrow 21"/>
          <p:cNvSpPr/>
          <p:nvPr/>
        </p:nvSpPr>
        <p:spPr>
          <a:xfrm rot="11845894">
            <a:off x="2215990" y="1416909"/>
            <a:ext cx="986654" cy="4572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p:cNvSpPr/>
          <p:nvPr/>
        </p:nvSpPr>
        <p:spPr>
          <a:xfrm rot="11003695">
            <a:off x="2213756" y="1814851"/>
            <a:ext cx="1036328"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72265" y="2308129"/>
            <a:ext cx="1512870" cy="1600438"/>
          </a:xfrm>
          <a:prstGeom prst="rect">
            <a:avLst/>
          </a:prstGeom>
          <a:noFill/>
        </p:spPr>
        <p:txBody>
          <a:bodyPr wrap="square" rtlCol="0">
            <a:spAutoFit/>
          </a:bodyPr>
          <a:lstStyle/>
          <a:p>
            <a:r>
              <a:rPr lang="en-US" sz="1400" dirty="0" smtClean="0">
                <a:solidFill>
                  <a:srgbClr val="FF0000"/>
                </a:solidFill>
              </a:rPr>
              <a:t>     (Not Visible)</a:t>
            </a:r>
          </a:p>
          <a:p>
            <a:r>
              <a:rPr lang="en-US" sz="1400" dirty="0" smtClean="0">
                <a:solidFill>
                  <a:srgbClr val="FF0000"/>
                </a:solidFill>
              </a:rPr>
              <a:t>Ball Screw Assembly</a:t>
            </a:r>
          </a:p>
          <a:p>
            <a:r>
              <a:rPr lang="en-US" sz="1400" dirty="0" smtClean="0">
                <a:solidFill>
                  <a:srgbClr val="FF0000"/>
                </a:solidFill>
              </a:rPr>
              <a:t>w/ O-Ring</a:t>
            </a:r>
          </a:p>
          <a:p>
            <a:r>
              <a:rPr lang="en-US" sz="1400" dirty="0" smtClean="0">
                <a:solidFill>
                  <a:srgbClr val="FF0000"/>
                </a:solidFill>
              </a:rPr>
              <a:t>Piston</a:t>
            </a:r>
          </a:p>
          <a:p>
            <a:endParaRPr lang="en-US" sz="1400" dirty="0">
              <a:solidFill>
                <a:srgbClr val="FF0000"/>
              </a:solidFill>
            </a:endParaRPr>
          </a:p>
          <a:p>
            <a:r>
              <a:rPr lang="en-US" sz="1400" dirty="0" smtClean="0">
                <a:solidFill>
                  <a:srgbClr val="FF0000"/>
                </a:solidFill>
              </a:rPr>
              <a:t>Piston Seal</a:t>
            </a:r>
            <a:endParaRPr lang="en-US" sz="1400" dirty="0">
              <a:solidFill>
                <a:srgbClr val="FF0000"/>
              </a:solidFill>
            </a:endParaRPr>
          </a:p>
        </p:txBody>
      </p:sp>
      <p:sp>
        <p:nvSpPr>
          <p:cNvPr id="25" name="Left Arrow 24"/>
          <p:cNvSpPr/>
          <p:nvPr/>
        </p:nvSpPr>
        <p:spPr>
          <a:xfrm rot="10495429">
            <a:off x="1782295" y="2582532"/>
            <a:ext cx="2143758"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Arrow 25"/>
          <p:cNvSpPr/>
          <p:nvPr/>
        </p:nvSpPr>
        <p:spPr>
          <a:xfrm rot="10526970" flipV="1">
            <a:off x="1310264" y="2977370"/>
            <a:ext cx="2904460" cy="4572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Arrow 26"/>
          <p:cNvSpPr/>
          <p:nvPr/>
        </p:nvSpPr>
        <p:spPr>
          <a:xfrm rot="10428865">
            <a:off x="1574600" y="3399503"/>
            <a:ext cx="2374506" cy="4572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 Arrow 28"/>
          <p:cNvSpPr/>
          <p:nvPr/>
        </p:nvSpPr>
        <p:spPr>
          <a:xfrm rot="20434857">
            <a:off x="4910788" y="3326926"/>
            <a:ext cx="2141824" cy="5190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092280" y="2779192"/>
            <a:ext cx="1183984" cy="307777"/>
          </a:xfrm>
          <a:prstGeom prst="rect">
            <a:avLst/>
          </a:prstGeom>
          <a:noFill/>
        </p:spPr>
        <p:txBody>
          <a:bodyPr wrap="square" rtlCol="0">
            <a:spAutoFit/>
          </a:bodyPr>
          <a:lstStyle/>
          <a:p>
            <a:r>
              <a:rPr lang="en-US" sz="1400" dirty="0" smtClean="0">
                <a:solidFill>
                  <a:srgbClr val="FF0000"/>
                </a:solidFill>
              </a:rPr>
              <a:t>Dust Boot</a:t>
            </a:r>
            <a:endParaRPr lang="en-US" sz="1400" dirty="0">
              <a:solidFill>
                <a:srgbClr val="FF0000"/>
              </a:solidFill>
            </a:endParaRPr>
          </a:p>
        </p:txBody>
      </p:sp>
      <p:sp>
        <p:nvSpPr>
          <p:cNvPr id="31" name="Titel 2"/>
          <p:cNvSpPr txBox="1">
            <a:spLocks/>
          </p:cNvSpPr>
          <p:nvPr/>
        </p:nvSpPr>
        <p:spPr>
          <a:xfrm>
            <a:off x="395288" y="296862"/>
            <a:ext cx="8353425" cy="719137"/>
          </a:xfrm>
          <a:prstGeom prst="rect">
            <a:avLst/>
          </a:prstGeom>
        </p:spPr>
        <p:txBody>
          <a:bodyPr vert="horz" lIns="0" tIns="0" rIns="91440" bIns="0" rtlCol="0" anchor="b" anchorCtr="0">
            <a:normAutofit/>
          </a:body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de-DE" sz="2400" b="1" i="0" u="none" strike="noStrike" kern="1200" cap="none" spc="0" normalizeH="0" baseline="0" noProof="0" dirty="0" smtClean="0">
                <a:ln>
                  <a:noFill/>
                </a:ln>
                <a:solidFill>
                  <a:schemeClr val="accent1"/>
                </a:solidFill>
                <a:effectLst/>
                <a:uLnTx/>
                <a:uFillTx/>
                <a:latin typeface="+mj-lt"/>
                <a:ea typeface="+mj-ea"/>
                <a:cs typeface="Arial" pitchFamily="34" charset="0"/>
              </a:rPr>
              <a:t>Electronic </a:t>
            </a:r>
            <a:r>
              <a:rPr kumimoji="0" lang="de-DE" sz="2400" b="1" i="0" u="none" strike="noStrike" kern="1200" cap="none" spc="0" normalizeH="0" baseline="0" noProof="0" dirty="0" err="1" smtClean="0">
                <a:ln>
                  <a:noFill/>
                </a:ln>
                <a:solidFill>
                  <a:schemeClr val="accent1"/>
                </a:solidFill>
                <a:effectLst/>
                <a:uLnTx/>
                <a:uFillTx/>
                <a:latin typeface="+mj-lt"/>
                <a:ea typeface="+mj-ea"/>
                <a:cs typeface="Arial" pitchFamily="34" charset="0"/>
              </a:rPr>
              <a:t>Parking</a:t>
            </a:r>
            <a:r>
              <a:rPr kumimoji="0" lang="de-DE" sz="2400" b="1" i="0" u="none" strike="noStrike" kern="1200" cap="none" spc="0" normalizeH="0" baseline="0" noProof="0" dirty="0" smtClean="0">
                <a:ln>
                  <a:noFill/>
                </a:ln>
                <a:solidFill>
                  <a:schemeClr val="accent1"/>
                </a:solidFill>
                <a:effectLst/>
                <a:uLnTx/>
                <a:uFillTx/>
                <a:latin typeface="+mj-lt"/>
                <a:ea typeface="+mj-ea"/>
                <a:cs typeface="Arial" pitchFamily="34" charset="0"/>
              </a:rPr>
              <a:t> Brake (</a:t>
            </a:r>
            <a:r>
              <a:rPr kumimoji="0" lang="en-US" sz="2400" b="1" i="0" u="none" strike="noStrike" kern="1200" cap="none" spc="0" normalizeH="0" baseline="0" noProof="0" dirty="0" smtClean="0">
                <a:ln>
                  <a:noFill/>
                </a:ln>
                <a:solidFill>
                  <a:schemeClr val="accent1"/>
                </a:solidFill>
                <a:effectLst/>
                <a:uLnTx/>
                <a:uFillTx/>
                <a:latin typeface="+mj-lt"/>
                <a:ea typeface="+mj-ea"/>
                <a:cs typeface="Arial" pitchFamily="34" charset="0"/>
              </a:rPr>
              <a:t>EPB)</a:t>
            </a:r>
            <a:br>
              <a:rPr kumimoji="0" lang="en-US" sz="2400" b="1" i="0" u="none" strike="noStrike" kern="1200" cap="none" spc="0" normalizeH="0" baseline="0" noProof="0" dirty="0" smtClean="0">
                <a:ln>
                  <a:noFill/>
                </a:ln>
                <a:solidFill>
                  <a:schemeClr val="accent1"/>
                </a:solidFill>
                <a:effectLst/>
                <a:uLnTx/>
                <a:uFillTx/>
                <a:latin typeface="+mj-lt"/>
                <a:ea typeface="+mj-ea"/>
                <a:cs typeface="Arial" pitchFamily="34" charset="0"/>
              </a:rPr>
            </a:br>
            <a:r>
              <a:rPr kumimoji="0" lang="en-US" sz="2400" b="1" i="0" u="none" strike="noStrike" kern="1200" cap="none" spc="0" normalizeH="0" baseline="0" noProof="0" dirty="0" smtClean="0">
                <a:ln>
                  <a:noFill/>
                </a:ln>
                <a:solidFill>
                  <a:schemeClr val="accent1"/>
                </a:solidFill>
                <a:effectLst/>
                <a:uLnTx/>
                <a:uFillTx/>
                <a:latin typeface="+mj-lt"/>
                <a:ea typeface="+mj-ea"/>
                <a:cs typeface="Arial" pitchFamily="34" charset="0"/>
              </a:rPr>
              <a:t>Nomenclature (1 of 4)</a:t>
            </a:r>
            <a:endParaRPr kumimoji="0" lang="de-DE" sz="2400" b="1" i="0" u="none" strike="noStrike" kern="1200" cap="none" spc="0" normalizeH="0" baseline="0" noProof="0" dirty="0">
              <a:ln>
                <a:noFill/>
              </a:ln>
              <a:solidFill>
                <a:schemeClr val="accent1"/>
              </a:solidFill>
              <a:effectLst/>
              <a:uLnTx/>
              <a:uFillTx/>
              <a:latin typeface="+mj-lt"/>
              <a:ea typeface="+mj-ea"/>
              <a:cs typeface="Arial" pitchFamily="34" charset="0"/>
            </a:endParaRPr>
          </a:p>
        </p:txBody>
      </p:sp>
    </p:spTree>
    <p:extLst>
      <p:ext uri="{BB962C8B-B14F-4D97-AF65-F5344CB8AC3E}">
        <p14:creationId xmlns:p14="http://schemas.microsoft.com/office/powerpoint/2010/main" val="1988136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288" y="1340768"/>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Nadpis 2"/>
          <p:cNvSpPr>
            <a:spLocks noGrp="1"/>
          </p:cNvSpPr>
          <p:nvPr>
            <p:ph type="title"/>
          </p:nvPr>
        </p:nvSpPr>
        <p:spPr/>
        <p:txBody>
          <a:bodyPr>
            <a:noAutofit/>
          </a:bodyPr>
          <a:lstStyle/>
          <a:p>
            <a:r>
              <a:rPr lang="en-US" sz="2000" b="1" dirty="0" smtClean="0"/>
              <a:t>Introduction</a:t>
            </a:r>
            <a:endParaRPr lang="sk-SK" sz="2000" b="1" dirty="0"/>
          </a:p>
        </p:txBody>
      </p:sp>
      <p:sp>
        <p:nvSpPr>
          <p:cNvPr id="2" name="Zástupný objekt pre dátum 1"/>
          <p:cNvSpPr>
            <a:spLocks noGrp="1"/>
          </p:cNvSpPr>
          <p:nvPr>
            <p:ph type="dt" sz="half" idx="10"/>
          </p:nvPr>
        </p:nvSpPr>
        <p:spPr/>
        <p:txBody>
          <a:bodyPr/>
          <a:lstStyle/>
          <a:p>
            <a:r>
              <a:rPr lang="sk-SK" noProof="0" smtClean="0"/>
              <a:t>30 October 2019</a:t>
            </a:r>
            <a:endParaRPr lang="en-US" noProof="0"/>
          </a:p>
        </p:txBody>
      </p:sp>
      <p:sp>
        <p:nvSpPr>
          <p:cNvPr id="6" name="Zástupný objekt pre pätu 5"/>
          <p:cNvSpPr>
            <a:spLocks noGrp="1"/>
          </p:cNvSpPr>
          <p:nvPr>
            <p:ph type="ftr" sz="quarter" idx="12"/>
          </p:nvPr>
        </p:nvSpPr>
        <p:spPr/>
        <p:txBody>
          <a:bodyPr/>
          <a:lstStyle/>
          <a:p>
            <a:r>
              <a:rPr lang="en-US" noProof="0" smtClean="0"/>
              <a:t>dr. PANCIK University of Zilina : Presentation for students WHAT IS EPB ? </a:t>
            </a:r>
            <a:endParaRPr lang="en-US" noProof="0" dirty="0"/>
          </a:p>
        </p:txBody>
      </p:sp>
      <p:sp>
        <p:nvSpPr>
          <p:cNvPr id="5" name="BlokTextu 4"/>
          <p:cNvSpPr txBox="1"/>
          <p:nvPr/>
        </p:nvSpPr>
        <p:spPr>
          <a:xfrm>
            <a:off x="4427984" y="1268760"/>
            <a:ext cx="3960440" cy="4770537"/>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rgbClr val="FFA500"/>
                </a:solidFill>
              </a:rPr>
              <a:t>Hydraulic brake </a:t>
            </a:r>
            <a:r>
              <a:rPr lang="en-US" sz="1600" b="1" dirty="0">
                <a:solidFill>
                  <a:srgbClr val="FFA500"/>
                </a:solidFill>
              </a:rPr>
              <a:t>calipers </a:t>
            </a:r>
            <a:r>
              <a:rPr lang="en-US" sz="1600" dirty="0"/>
              <a:t>are a vital part of your vehicle's braking system. </a:t>
            </a:r>
            <a:r>
              <a:rPr lang="en-US" sz="1600" dirty="0" smtClean="0"/>
              <a:t>Brake </a:t>
            </a:r>
            <a:r>
              <a:rPr lang="en-US" sz="1600" dirty="0"/>
              <a:t>calipers squeeze the brake pads against the surface of the brake rotor to slow or stop the vehicle</a:t>
            </a:r>
            <a:r>
              <a:rPr lang="en-US" sz="1600" dirty="0" smtClean="0"/>
              <a:t>.</a:t>
            </a:r>
          </a:p>
          <a:p>
            <a:pPr marL="285750" indent="-285750">
              <a:buFont typeface="Arial" panose="020B0604020202020204" pitchFamily="34" charset="0"/>
              <a:buChar char="•"/>
            </a:pPr>
            <a:r>
              <a:rPr lang="en-US" sz="1600" dirty="0" smtClean="0"/>
              <a:t>Hydraulic brake </a:t>
            </a:r>
            <a:r>
              <a:rPr lang="en-US" sz="1600" dirty="0"/>
              <a:t>calipers are essential to your car's ability to stop and are arguably one of the most important automobile brake parts</a:t>
            </a:r>
            <a:r>
              <a:rPr lang="en-US" sz="1600" dirty="0" smtClean="0"/>
              <a:t>.</a:t>
            </a:r>
          </a:p>
          <a:p>
            <a:pPr marL="285750" indent="-285750">
              <a:buFont typeface="Arial" panose="020B0604020202020204" pitchFamily="34" charset="0"/>
              <a:buChar char="•"/>
            </a:pPr>
            <a:r>
              <a:rPr lang="en-US" sz="1600" dirty="0" smtClean="0"/>
              <a:t>Most </a:t>
            </a:r>
            <a:r>
              <a:rPr lang="en-US" sz="1600" dirty="0"/>
              <a:t>cars today have </a:t>
            </a:r>
            <a:r>
              <a:rPr lang="en-US" sz="1600" b="1" dirty="0">
                <a:solidFill>
                  <a:srgbClr val="FFA500"/>
                </a:solidFill>
              </a:rPr>
              <a:t>disc brakes</a:t>
            </a:r>
            <a:r>
              <a:rPr lang="en-US" sz="1600" b="1" dirty="0"/>
              <a:t>, </a:t>
            </a:r>
            <a:r>
              <a:rPr lang="en-US" sz="1600" dirty="0"/>
              <a:t>at least for the front wheels, anyway. But a lot of cars and trucks are now using disc brakes in the rear, too</a:t>
            </a:r>
            <a:r>
              <a:rPr lang="en-US" sz="1600" dirty="0" smtClean="0"/>
              <a:t>.</a:t>
            </a:r>
          </a:p>
          <a:p>
            <a:pPr marL="285750" indent="-285750">
              <a:buFont typeface="Arial" panose="020B0604020202020204" pitchFamily="34" charset="0"/>
              <a:buChar char="•"/>
            </a:pPr>
            <a:r>
              <a:rPr lang="en-US" sz="1600" dirty="0" smtClean="0"/>
              <a:t>In </a:t>
            </a:r>
            <a:r>
              <a:rPr lang="en-US" sz="1600" dirty="0"/>
              <a:t>a disc-braking system the car's wheels are attached to metal discs, or rotors, that spin along with the wheels. </a:t>
            </a:r>
            <a:endParaRPr lang="en-US" sz="1600" dirty="0" smtClean="0"/>
          </a:p>
          <a:p>
            <a:pPr marL="285750" indent="-285750">
              <a:buFont typeface="Arial" panose="020B0604020202020204" pitchFamily="34" charset="0"/>
              <a:buChar char="•"/>
            </a:pPr>
            <a:r>
              <a:rPr lang="en-US" sz="1600" dirty="0" smtClean="0"/>
              <a:t>The </a:t>
            </a:r>
            <a:r>
              <a:rPr lang="en-US" sz="1600" dirty="0"/>
              <a:t>job of the caliper is to slow the car's wheels by creating friction with the rotors.</a:t>
            </a:r>
            <a:endParaRPr lang="sk-SK" sz="1600" dirty="0"/>
          </a:p>
        </p:txBody>
      </p:sp>
      <p:pic>
        <p:nvPicPr>
          <p:cNvPr id="27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397706"/>
            <a:ext cx="278130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3694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29408" y="818752"/>
            <a:ext cx="6370984" cy="5202536"/>
          </a:xfrm>
          <a:prstGeom prst="rect">
            <a:avLst/>
          </a:prstGeom>
          <a:noFill/>
          <a:ln w="9525">
            <a:noFill/>
            <a:miter lim="800000"/>
            <a:headEnd/>
            <a:tailEnd/>
          </a:ln>
        </p:spPr>
      </p:pic>
      <p:sp>
        <p:nvSpPr>
          <p:cNvPr id="4" name="TextBox 3"/>
          <p:cNvSpPr txBox="1"/>
          <p:nvPr/>
        </p:nvSpPr>
        <p:spPr>
          <a:xfrm>
            <a:off x="7092280" y="5301208"/>
            <a:ext cx="1233094" cy="307777"/>
          </a:xfrm>
          <a:prstGeom prst="rect">
            <a:avLst/>
          </a:prstGeom>
          <a:noFill/>
        </p:spPr>
        <p:txBody>
          <a:bodyPr wrap="square" rtlCol="0">
            <a:spAutoFit/>
          </a:bodyPr>
          <a:lstStyle/>
          <a:p>
            <a:r>
              <a:rPr lang="en-US" sz="1400" dirty="0" smtClean="0">
                <a:solidFill>
                  <a:srgbClr val="FF0000"/>
                </a:solidFill>
              </a:rPr>
              <a:t>Housing</a:t>
            </a:r>
            <a:endParaRPr lang="en-US" sz="1400" dirty="0">
              <a:solidFill>
                <a:srgbClr val="FF0000"/>
              </a:solidFill>
            </a:endParaRPr>
          </a:p>
        </p:txBody>
      </p:sp>
      <p:sp>
        <p:nvSpPr>
          <p:cNvPr id="5" name="Left Arrow 4"/>
          <p:cNvSpPr/>
          <p:nvPr/>
        </p:nvSpPr>
        <p:spPr>
          <a:xfrm>
            <a:off x="5580112" y="5445224"/>
            <a:ext cx="1438610" cy="4572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flipV="1">
            <a:off x="5292080" y="2431565"/>
            <a:ext cx="1918146" cy="4572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08304" y="2306961"/>
            <a:ext cx="1233094" cy="738664"/>
          </a:xfrm>
          <a:prstGeom prst="rect">
            <a:avLst/>
          </a:prstGeom>
          <a:noFill/>
        </p:spPr>
        <p:txBody>
          <a:bodyPr wrap="square" rtlCol="0">
            <a:spAutoFit/>
          </a:bodyPr>
          <a:lstStyle/>
          <a:p>
            <a:r>
              <a:rPr lang="en-US" sz="1400" dirty="0" smtClean="0">
                <a:solidFill>
                  <a:srgbClr val="FF0000"/>
                </a:solidFill>
              </a:rPr>
              <a:t>Hose Anti -Rotation Hole</a:t>
            </a:r>
            <a:endParaRPr lang="en-US" sz="1400" dirty="0">
              <a:solidFill>
                <a:srgbClr val="FF0000"/>
              </a:solidFill>
            </a:endParaRPr>
          </a:p>
        </p:txBody>
      </p:sp>
      <p:sp>
        <p:nvSpPr>
          <p:cNvPr id="8" name="Left Arrow 7"/>
          <p:cNvSpPr/>
          <p:nvPr/>
        </p:nvSpPr>
        <p:spPr>
          <a:xfrm rot="20520224" flipV="1">
            <a:off x="4819344" y="1981114"/>
            <a:ext cx="2022024" cy="5679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76256" y="1457158"/>
            <a:ext cx="1575620" cy="523220"/>
          </a:xfrm>
          <a:prstGeom prst="rect">
            <a:avLst/>
          </a:prstGeom>
          <a:noFill/>
        </p:spPr>
        <p:txBody>
          <a:bodyPr wrap="square" rtlCol="0">
            <a:spAutoFit/>
          </a:bodyPr>
          <a:lstStyle/>
          <a:p>
            <a:r>
              <a:rPr lang="en-US" sz="1400" dirty="0" smtClean="0">
                <a:solidFill>
                  <a:srgbClr val="FF0000"/>
                </a:solidFill>
              </a:rPr>
              <a:t>Inlet Protection Plug</a:t>
            </a:r>
            <a:endParaRPr lang="en-US" sz="1400" dirty="0">
              <a:solidFill>
                <a:srgbClr val="FF0000"/>
              </a:solidFill>
            </a:endParaRPr>
          </a:p>
        </p:txBody>
      </p:sp>
      <p:sp>
        <p:nvSpPr>
          <p:cNvPr id="10" name="Left Arrow 9"/>
          <p:cNvSpPr/>
          <p:nvPr/>
        </p:nvSpPr>
        <p:spPr>
          <a:xfrm rot="13497645" flipV="1">
            <a:off x="1794254" y="1786543"/>
            <a:ext cx="873006" cy="4572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rot="13497645" flipV="1">
            <a:off x="1722246" y="2217425"/>
            <a:ext cx="873006" cy="4572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74610" y="1076316"/>
            <a:ext cx="1233094" cy="523220"/>
          </a:xfrm>
          <a:prstGeom prst="rect">
            <a:avLst/>
          </a:prstGeom>
          <a:noFill/>
        </p:spPr>
        <p:txBody>
          <a:bodyPr wrap="square" rtlCol="0">
            <a:spAutoFit/>
          </a:bodyPr>
          <a:lstStyle/>
          <a:p>
            <a:pPr algn="r"/>
            <a:r>
              <a:rPr lang="en-US" sz="1400" dirty="0" smtClean="0">
                <a:solidFill>
                  <a:srgbClr val="FF0000"/>
                </a:solidFill>
              </a:rPr>
              <a:t>Protection Plugs</a:t>
            </a:r>
            <a:endParaRPr lang="en-US" sz="1400" dirty="0">
              <a:solidFill>
                <a:srgbClr val="FF0000"/>
              </a:solidFill>
            </a:endParaRPr>
          </a:p>
        </p:txBody>
      </p:sp>
      <p:sp>
        <p:nvSpPr>
          <p:cNvPr id="13" name="TextBox 12"/>
          <p:cNvSpPr txBox="1"/>
          <p:nvPr/>
        </p:nvSpPr>
        <p:spPr>
          <a:xfrm>
            <a:off x="674610" y="1753071"/>
            <a:ext cx="1233094" cy="307777"/>
          </a:xfrm>
          <a:prstGeom prst="rect">
            <a:avLst/>
          </a:prstGeom>
          <a:noFill/>
        </p:spPr>
        <p:txBody>
          <a:bodyPr wrap="square" rtlCol="0">
            <a:spAutoFit/>
          </a:bodyPr>
          <a:lstStyle/>
          <a:p>
            <a:pPr algn="r"/>
            <a:r>
              <a:rPr lang="en-US" sz="1400" dirty="0" smtClean="0">
                <a:solidFill>
                  <a:srgbClr val="FF0000"/>
                </a:solidFill>
              </a:rPr>
              <a:t>Bushings</a:t>
            </a:r>
            <a:endParaRPr lang="en-US" sz="1400" dirty="0">
              <a:solidFill>
                <a:srgbClr val="FF0000"/>
              </a:solidFill>
            </a:endParaRPr>
          </a:p>
        </p:txBody>
      </p:sp>
      <p:sp>
        <p:nvSpPr>
          <p:cNvPr id="23" name="Titel 2"/>
          <p:cNvSpPr txBox="1">
            <a:spLocks/>
          </p:cNvSpPr>
          <p:nvPr/>
        </p:nvSpPr>
        <p:spPr>
          <a:xfrm>
            <a:off x="395288" y="333599"/>
            <a:ext cx="8353425" cy="719137"/>
          </a:xfrm>
          <a:prstGeom prst="rect">
            <a:avLst/>
          </a:prstGeom>
        </p:spPr>
        <p:txBody>
          <a:bodyPr vert="horz" lIns="0" tIns="0" rIns="91440" bIns="0" rtlCol="0" anchor="b" anchorCtr="0">
            <a:normAutofit/>
          </a:body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de-DE" sz="2400" b="1" i="0" u="none" strike="noStrike" kern="1200" cap="none" spc="0" normalizeH="0" baseline="0" noProof="0" dirty="0" smtClean="0">
                <a:ln>
                  <a:noFill/>
                </a:ln>
                <a:solidFill>
                  <a:schemeClr val="accent1"/>
                </a:solidFill>
                <a:effectLst/>
                <a:uLnTx/>
                <a:uFillTx/>
                <a:latin typeface="+mj-lt"/>
                <a:ea typeface="+mj-ea"/>
                <a:cs typeface="Arial" pitchFamily="34" charset="0"/>
              </a:rPr>
              <a:t>Electronic </a:t>
            </a:r>
            <a:r>
              <a:rPr kumimoji="0" lang="de-DE" sz="2400" b="1" i="0" u="none" strike="noStrike" kern="1200" cap="none" spc="0" normalizeH="0" baseline="0" noProof="0" dirty="0" err="1" smtClean="0">
                <a:ln>
                  <a:noFill/>
                </a:ln>
                <a:solidFill>
                  <a:schemeClr val="accent1"/>
                </a:solidFill>
                <a:effectLst/>
                <a:uLnTx/>
                <a:uFillTx/>
                <a:latin typeface="+mj-lt"/>
                <a:ea typeface="+mj-ea"/>
                <a:cs typeface="Arial" pitchFamily="34" charset="0"/>
              </a:rPr>
              <a:t>Parking</a:t>
            </a:r>
            <a:r>
              <a:rPr kumimoji="0" lang="de-DE" sz="2400" b="1" i="0" u="none" strike="noStrike" kern="1200" cap="none" spc="0" normalizeH="0" baseline="0" noProof="0" dirty="0" smtClean="0">
                <a:ln>
                  <a:noFill/>
                </a:ln>
                <a:solidFill>
                  <a:schemeClr val="accent1"/>
                </a:solidFill>
                <a:effectLst/>
                <a:uLnTx/>
                <a:uFillTx/>
                <a:latin typeface="+mj-lt"/>
                <a:ea typeface="+mj-ea"/>
                <a:cs typeface="Arial" pitchFamily="34" charset="0"/>
              </a:rPr>
              <a:t> Brake (</a:t>
            </a:r>
            <a:r>
              <a:rPr kumimoji="0" lang="en-US" sz="2400" b="1" i="0" u="none" strike="noStrike" kern="1200" cap="none" spc="0" normalizeH="0" baseline="0" noProof="0" dirty="0" smtClean="0">
                <a:ln>
                  <a:noFill/>
                </a:ln>
                <a:solidFill>
                  <a:schemeClr val="accent1"/>
                </a:solidFill>
                <a:effectLst/>
                <a:uLnTx/>
                <a:uFillTx/>
                <a:latin typeface="+mj-lt"/>
                <a:ea typeface="+mj-ea"/>
                <a:cs typeface="Arial" pitchFamily="34" charset="0"/>
              </a:rPr>
              <a:t>EPB)</a:t>
            </a:r>
            <a:br>
              <a:rPr kumimoji="0" lang="en-US" sz="2400" b="1" i="0" u="none" strike="noStrike" kern="1200" cap="none" spc="0" normalizeH="0" baseline="0" noProof="0" dirty="0" smtClean="0">
                <a:ln>
                  <a:noFill/>
                </a:ln>
                <a:solidFill>
                  <a:schemeClr val="accent1"/>
                </a:solidFill>
                <a:effectLst/>
                <a:uLnTx/>
                <a:uFillTx/>
                <a:latin typeface="+mj-lt"/>
                <a:ea typeface="+mj-ea"/>
                <a:cs typeface="Arial" pitchFamily="34" charset="0"/>
              </a:rPr>
            </a:br>
            <a:r>
              <a:rPr kumimoji="0" lang="en-US" sz="2400" b="1" i="0" u="none" strike="noStrike" kern="1200" cap="none" spc="0" normalizeH="0" baseline="0" noProof="0" dirty="0" smtClean="0">
                <a:ln>
                  <a:noFill/>
                </a:ln>
                <a:solidFill>
                  <a:schemeClr val="accent1"/>
                </a:solidFill>
                <a:effectLst/>
                <a:uLnTx/>
                <a:uFillTx/>
                <a:latin typeface="+mj-lt"/>
                <a:ea typeface="+mj-ea"/>
                <a:cs typeface="Arial" pitchFamily="34" charset="0"/>
              </a:rPr>
              <a:t>Nomenclature (2of 4)</a:t>
            </a:r>
            <a:endParaRPr kumimoji="0" lang="de-DE" sz="2400" b="1" i="0" u="none" strike="noStrike" kern="1200" cap="none" spc="0" normalizeH="0" baseline="0" noProof="0" dirty="0">
              <a:ln>
                <a:noFill/>
              </a:ln>
              <a:solidFill>
                <a:schemeClr val="accent1"/>
              </a:solidFill>
              <a:effectLst/>
              <a:uLnTx/>
              <a:uFillTx/>
              <a:latin typeface="+mj-lt"/>
              <a:ea typeface="+mj-ea"/>
              <a:cs typeface="Arial" pitchFamily="34" charset="0"/>
            </a:endParaRPr>
          </a:p>
        </p:txBody>
      </p:sp>
    </p:spTree>
    <p:extLst>
      <p:ext uri="{BB962C8B-B14F-4D97-AF65-F5344CB8AC3E}">
        <p14:creationId xmlns:p14="http://schemas.microsoft.com/office/powerpoint/2010/main" val="1138161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2"/>
          <p:cNvSpPr txBox="1">
            <a:spLocks/>
          </p:cNvSpPr>
          <p:nvPr/>
        </p:nvSpPr>
        <p:spPr>
          <a:xfrm>
            <a:off x="395288" y="296862"/>
            <a:ext cx="8353425" cy="719137"/>
          </a:xfrm>
          <a:prstGeom prst="rect">
            <a:avLst/>
          </a:prstGeom>
        </p:spPr>
        <p:txBody>
          <a:bodyPr vert="horz" lIns="0" tIns="0" rIns="91440" bIns="0" rtlCol="0" anchor="b" anchorCtr="0">
            <a:normAutofit/>
          </a:body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de-DE" sz="2400" b="1" i="0" u="none" strike="noStrike" kern="1200" cap="none" spc="0" normalizeH="0" baseline="0" noProof="0" dirty="0" smtClean="0">
                <a:ln>
                  <a:noFill/>
                </a:ln>
                <a:solidFill>
                  <a:schemeClr val="accent1"/>
                </a:solidFill>
                <a:effectLst/>
                <a:uLnTx/>
                <a:uFillTx/>
                <a:latin typeface="+mj-lt"/>
                <a:ea typeface="+mj-ea"/>
                <a:cs typeface="Arial" pitchFamily="34" charset="0"/>
              </a:rPr>
              <a:t>Electronic </a:t>
            </a:r>
            <a:r>
              <a:rPr kumimoji="0" lang="de-DE" sz="2400" b="1" i="0" u="none" strike="noStrike" kern="1200" cap="none" spc="0" normalizeH="0" baseline="0" noProof="0" dirty="0" err="1" smtClean="0">
                <a:ln>
                  <a:noFill/>
                </a:ln>
                <a:solidFill>
                  <a:schemeClr val="accent1"/>
                </a:solidFill>
                <a:effectLst/>
                <a:uLnTx/>
                <a:uFillTx/>
                <a:latin typeface="+mj-lt"/>
                <a:ea typeface="+mj-ea"/>
                <a:cs typeface="Arial" pitchFamily="34" charset="0"/>
              </a:rPr>
              <a:t>Parking</a:t>
            </a:r>
            <a:r>
              <a:rPr kumimoji="0" lang="de-DE" sz="2400" b="1" i="0" u="none" strike="noStrike" kern="1200" cap="none" spc="0" normalizeH="0" baseline="0" noProof="0" dirty="0" smtClean="0">
                <a:ln>
                  <a:noFill/>
                </a:ln>
                <a:solidFill>
                  <a:schemeClr val="accent1"/>
                </a:solidFill>
                <a:effectLst/>
                <a:uLnTx/>
                <a:uFillTx/>
                <a:latin typeface="+mj-lt"/>
                <a:ea typeface="+mj-ea"/>
                <a:cs typeface="Arial" pitchFamily="34" charset="0"/>
              </a:rPr>
              <a:t> Brake (</a:t>
            </a:r>
            <a:r>
              <a:rPr kumimoji="0" lang="en-US" sz="2400" b="1" i="0" u="none" strike="noStrike" kern="1200" cap="none" spc="0" normalizeH="0" baseline="0" noProof="0" dirty="0" smtClean="0">
                <a:ln>
                  <a:noFill/>
                </a:ln>
                <a:solidFill>
                  <a:schemeClr val="accent1"/>
                </a:solidFill>
                <a:effectLst/>
                <a:uLnTx/>
                <a:uFillTx/>
                <a:latin typeface="+mj-lt"/>
                <a:ea typeface="+mj-ea"/>
                <a:cs typeface="Arial" pitchFamily="34" charset="0"/>
              </a:rPr>
              <a:t>EPB)</a:t>
            </a:r>
            <a:br>
              <a:rPr kumimoji="0" lang="en-US" sz="2400" b="1" i="0" u="none" strike="noStrike" kern="1200" cap="none" spc="0" normalizeH="0" baseline="0" noProof="0" dirty="0" smtClean="0">
                <a:ln>
                  <a:noFill/>
                </a:ln>
                <a:solidFill>
                  <a:schemeClr val="accent1"/>
                </a:solidFill>
                <a:effectLst/>
                <a:uLnTx/>
                <a:uFillTx/>
                <a:latin typeface="+mj-lt"/>
                <a:ea typeface="+mj-ea"/>
                <a:cs typeface="Arial" pitchFamily="34" charset="0"/>
              </a:rPr>
            </a:br>
            <a:r>
              <a:rPr kumimoji="0" lang="en-US" sz="2400" b="1" i="0" u="none" strike="noStrike" kern="1200" cap="none" spc="0" normalizeH="0" baseline="0" noProof="0" dirty="0" smtClean="0">
                <a:ln>
                  <a:noFill/>
                </a:ln>
                <a:solidFill>
                  <a:schemeClr val="accent1"/>
                </a:solidFill>
                <a:effectLst/>
                <a:uLnTx/>
                <a:uFillTx/>
                <a:latin typeface="+mj-lt"/>
                <a:ea typeface="+mj-ea"/>
                <a:cs typeface="Arial" pitchFamily="34" charset="0"/>
              </a:rPr>
              <a:t>Nomenclature (3 of 4)</a:t>
            </a:r>
            <a:endParaRPr kumimoji="0" lang="de-DE" sz="2400" b="1" i="0" u="none" strike="noStrike" kern="1200" cap="none" spc="0" normalizeH="0" baseline="0" noProof="0" dirty="0">
              <a:ln>
                <a:noFill/>
              </a:ln>
              <a:solidFill>
                <a:schemeClr val="accent1"/>
              </a:solidFill>
              <a:effectLst/>
              <a:uLnTx/>
              <a:uFillTx/>
              <a:latin typeface="+mj-lt"/>
              <a:ea typeface="+mj-ea"/>
              <a:cs typeface="Arial" pitchFamily="34" charset="0"/>
            </a:endParaRPr>
          </a:p>
        </p:txBody>
      </p:sp>
      <p:pic>
        <p:nvPicPr>
          <p:cNvPr id="3075" name="Picture 3"/>
          <p:cNvPicPr>
            <a:picLocks noChangeAspect="1" noChangeArrowheads="1"/>
          </p:cNvPicPr>
          <p:nvPr/>
        </p:nvPicPr>
        <p:blipFill>
          <a:blip r:embed="rId2" cstate="print"/>
          <a:srcRect/>
          <a:stretch>
            <a:fillRect/>
          </a:stretch>
        </p:blipFill>
        <p:spPr bwMode="auto">
          <a:xfrm>
            <a:off x="1295400" y="1268760"/>
            <a:ext cx="6934200" cy="4531917"/>
          </a:xfrm>
          <a:prstGeom prst="rect">
            <a:avLst/>
          </a:prstGeom>
          <a:noFill/>
          <a:ln w="9525">
            <a:noFill/>
            <a:miter lim="800000"/>
            <a:headEnd/>
            <a:tailEnd/>
          </a:ln>
        </p:spPr>
      </p:pic>
      <p:sp>
        <p:nvSpPr>
          <p:cNvPr id="5" name="Left Arrow 4"/>
          <p:cNvSpPr/>
          <p:nvPr/>
        </p:nvSpPr>
        <p:spPr>
          <a:xfrm rot="2902517">
            <a:off x="4472854" y="5115712"/>
            <a:ext cx="1600200"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67400" y="5592103"/>
            <a:ext cx="1752600" cy="304800"/>
          </a:xfrm>
          <a:prstGeom prst="rect">
            <a:avLst/>
          </a:prstGeom>
          <a:noFill/>
        </p:spPr>
        <p:txBody>
          <a:bodyPr wrap="square" rtlCol="0">
            <a:spAutoFit/>
          </a:bodyPr>
          <a:lstStyle/>
          <a:p>
            <a:r>
              <a:rPr lang="en-US" sz="1400" dirty="0" smtClean="0">
                <a:solidFill>
                  <a:srgbClr val="FF0000"/>
                </a:solidFill>
              </a:rPr>
              <a:t>Head Cap Screws</a:t>
            </a:r>
            <a:endParaRPr lang="en-US" sz="1400" dirty="0">
              <a:solidFill>
                <a:srgbClr val="FF0000"/>
              </a:solidFill>
            </a:endParaRPr>
          </a:p>
        </p:txBody>
      </p:sp>
      <p:sp>
        <p:nvSpPr>
          <p:cNvPr id="11" name="Left Arrow 10"/>
          <p:cNvSpPr/>
          <p:nvPr/>
        </p:nvSpPr>
        <p:spPr>
          <a:xfrm rot="13463174">
            <a:off x="2457898" y="1943353"/>
            <a:ext cx="1600200"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90600" y="1179984"/>
            <a:ext cx="1752600" cy="304800"/>
          </a:xfrm>
          <a:prstGeom prst="rect">
            <a:avLst/>
          </a:prstGeom>
          <a:noFill/>
        </p:spPr>
        <p:txBody>
          <a:bodyPr wrap="square" rtlCol="0">
            <a:spAutoFit/>
          </a:bodyPr>
          <a:lstStyle/>
          <a:p>
            <a:r>
              <a:rPr lang="en-US" sz="1400" dirty="0" smtClean="0">
                <a:solidFill>
                  <a:srgbClr val="FF0000"/>
                </a:solidFill>
              </a:rPr>
              <a:t>Identification Label</a:t>
            </a:r>
            <a:endParaRPr lang="en-US" sz="1400" dirty="0">
              <a:solidFill>
                <a:srgbClr val="FF0000"/>
              </a:solidFill>
            </a:endParaRPr>
          </a:p>
        </p:txBody>
      </p:sp>
      <p:sp>
        <p:nvSpPr>
          <p:cNvPr id="14" name="TextBox 13"/>
          <p:cNvSpPr txBox="1"/>
          <p:nvPr/>
        </p:nvSpPr>
        <p:spPr>
          <a:xfrm>
            <a:off x="6172200" y="1324903"/>
            <a:ext cx="2209800" cy="307777"/>
          </a:xfrm>
          <a:prstGeom prst="rect">
            <a:avLst/>
          </a:prstGeom>
          <a:noFill/>
        </p:spPr>
        <p:txBody>
          <a:bodyPr wrap="square" rtlCol="0">
            <a:spAutoFit/>
          </a:bodyPr>
          <a:lstStyle/>
          <a:p>
            <a:r>
              <a:rPr lang="en-US" sz="1400" dirty="0" smtClean="0">
                <a:solidFill>
                  <a:srgbClr val="FF0000"/>
                </a:solidFill>
              </a:rPr>
              <a:t>Julian Date Code Area</a:t>
            </a:r>
            <a:endParaRPr lang="en-US" sz="1400" dirty="0">
              <a:solidFill>
                <a:srgbClr val="FF0000"/>
              </a:solidFill>
            </a:endParaRPr>
          </a:p>
        </p:txBody>
      </p:sp>
      <p:sp>
        <p:nvSpPr>
          <p:cNvPr id="15" name="Left Arrow 14"/>
          <p:cNvSpPr/>
          <p:nvPr/>
        </p:nvSpPr>
        <p:spPr>
          <a:xfrm rot="18505331">
            <a:off x="5807373" y="2093219"/>
            <a:ext cx="1216949"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3" cstate="print"/>
          <a:srcRect/>
          <a:stretch>
            <a:fillRect/>
          </a:stretch>
        </p:blipFill>
        <p:spPr bwMode="auto">
          <a:xfrm rot="1916235">
            <a:off x="2723704" y="3073932"/>
            <a:ext cx="365904" cy="319088"/>
          </a:xfrm>
          <a:prstGeom prst="rect">
            <a:avLst/>
          </a:prstGeom>
          <a:noFill/>
          <a:ln w="9525">
            <a:noFill/>
            <a:miter lim="800000"/>
            <a:headEnd/>
            <a:tailEnd/>
          </a:ln>
        </p:spPr>
      </p:pic>
      <p:sp>
        <p:nvSpPr>
          <p:cNvPr id="17" name="TextBox 16"/>
          <p:cNvSpPr txBox="1"/>
          <p:nvPr/>
        </p:nvSpPr>
        <p:spPr>
          <a:xfrm>
            <a:off x="304800" y="1858303"/>
            <a:ext cx="1981200" cy="307777"/>
          </a:xfrm>
          <a:prstGeom prst="rect">
            <a:avLst/>
          </a:prstGeom>
          <a:noFill/>
        </p:spPr>
        <p:txBody>
          <a:bodyPr wrap="square" rtlCol="0">
            <a:spAutoFit/>
          </a:bodyPr>
          <a:lstStyle/>
          <a:p>
            <a:r>
              <a:rPr lang="en-US" sz="1400" dirty="0" smtClean="0">
                <a:solidFill>
                  <a:srgbClr val="FF0000"/>
                </a:solidFill>
              </a:rPr>
              <a:t>MGU Data Matrix Code</a:t>
            </a:r>
            <a:endParaRPr lang="en-US" sz="1400" dirty="0">
              <a:solidFill>
                <a:srgbClr val="FF0000"/>
              </a:solidFill>
            </a:endParaRPr>
          </a:p>
        </p:txBody>
      </p:sp>
      <p:sp>
        <p:nvSpPr>
          <p:cNvPr id="18" name="Left Arrow 17"/>
          <p:cNvSpPr/>
          <p:nvPr/>
        </p:nvSpPr>
        <p:spPr>
          <a:xfrm rot="13245278">
            <a:off x="1467297" y="2722486"/>
            <a:ext cx="1600200"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543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371600" y="1066800"/>
            <a:ext cx="7581900" cy="4713964"/>
          </a:xfrm>
          <a:prstGeom prst="rect">
            <a:avLst/>
          </a:prstGeom>
          <a:noFill/>
          <a:ln w="9525">
            <a:noFill/>
            <a:miter lim="800000"/>
            <a:headEnd/>
            <a:tailEnd/>
          </a:ln>
        </p:spPr>
      </p:pic>
      <p:sp>
        <p:nvSpPr>
          <p:cNvPr id="9" name="TextBox 8"/>
          <p:cNvSpPr txBox="1"/>
          <p:nvPr/>
        </p:nvSpPr>
        <p:spPr>
          <a:xfrm>
            <a:off x="4876800" y="914400"/>
            <a:ext cx="2286000" cy="307777"/>
          </a:xfrm>
          <a:prstGeom prst="rect">
            <a:avLst/>
          </a:prstGeom>
          <a:noFill/>
        </p:spPr>
        <p:txBody>
          <a:bodyPr wrap="square" rtlCol="0">
            <a:spAutoFit/>
          </a:bodyPr>
          <a:lstStyle/>
          <a:p>
            <a:r>
              <a:rPr lang="en-US" sz="1400" dirty="0" err="1" smtClean="0">
                <a:solidFill>
                  <a:srgbClr val="FF0000"/>
                </a:solidFill>
              </a:rPr>
              <a:t>Backplate</a:t>
            </a:r>
            <a:r>
              <a:rPr lang="en-US" sz="1400" dirty="0" smtClean="0">
                <a:solidFill>
                  <a:srgbClr val="FF0000"/>
                </a:solidFill>
              </a:rPr>
              <a:t> of Outer Pad</a:t>
            </a:r>
            <a:endParaRPr lang="en-US" sz="1400" dirty="0">
              <a:solidFill>
                <a:srgbClr val="FF0000"/>
              </a:solidFill>
            </a:endParaRPr>
          </a:p>
        </p:txBody>
      </p:sp>
      <p:sp>
        <p:nvSpPr>
          <p:cNvPr id="10" name="Left Arrow 9"/>
          <p:cNvSpPr/>
          <p:nvPr/>
        </p:nvSpPr>
        <p:spPr>
          <a:xfrm rot="18635667" flipV="1">
            <a:off x="4279515" y="2062029"/>
            <a:ext cx="2249146" cy="6355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rot="1943387" flipV="1">
            <a:off x="3357389" y="5009575"/>
            <a:ext cx="1078009"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419600" y="5257800"/>
            <a:ext cx="2286000" cy="307777"/>
          </a:xfrm>
          <a:prstGeom prst="rect">
            <a:avLst/>
          </a:prstGeom>
          <a:noFill/>
        </p:spPr>
        <p:txBody>
          <a:bodyPr wrap="square" rtlCol="0">
            <a:spAutoFit/>
          </a:bodyPr>
          <a:lstStyle/>
          <a:p>
            <a:r>
              <a:rPr lang="en-US" sz="1400" dirty="0" smtClean="0">
                <a:solidFill>
                  <a:srgbClr val="FF0000"/>
                </a:solidFill>
              </a:rPr>
              <a:t>Anchor Mounting Threads</a:t>
            </a:r>
            <a:endParaRPr lang="en-US" sz="1400" dirty="0">
              <a:solidFill>
                <a:srgbClr val="FF0000"/>
              </a:solidFill>
            </a:endParaRPr>
          </a:p>
        </p:txBody>
      </p:sp>
      <p:sp>
        <p:nvSpPr>
          <p:cNvPr id="7" name="Titel 2"/>
          <p:cNvSpPr txBox="1">
            <a:spLocks/>
          </p:cNvSpPr>
          <p:nvPr/>
        </p:nvSpPr>
        <p:spPr>
          <a:xfrm>
            <a:off x="395288" y="296862"/>
            <a:ext cx="8353425" cy="719137"/>
          </a:xfrm>
          <a:prstGeom prst="rect">
            <a:avLst/>
          </a:prstGeom>
        </p:spPr>
        <p:txBody>
          <a:bodyPr vert="horz" lIns="0" tIns="0" rIns="91440" bIns="0" rtlCol="0" anchor="b" anchorCtr="0">
            <a:normAutofit/>
          </a:body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de-DE" sz="2400" b="1" i="0" u="none" strike="noStrike" kern="1200" cap="none" spc="0" normalizeH="0" baseline="0" noProof="0" dirty="0" smtClean="0">
                <a:ln>
                  <a:noFill/>
                </a:ln>
                <a:solidFill>
                  <a:schemeClr val="accent1"/>
                </a:solidFill>
                <a:effectLst/>
                <a:uLnTx/>
                <a:uFillTx/>
                <a:latin typeface="+mj-lt"/>
                <a:ea typeface="+mj-ea"/>
                <a:cs typeface="Arial" pitchFamily="34" charset="0"/>
              </a:rPr>
              <a:t>Electronic </a:t>
            </a:r>
            <a:r>
              <a:rPr kumimoji="0" lang="de-DE" sz="2400" b="1" i="0" u="none" strike="noStrike" kern="1200" cap="none" spc="0" normalizeH="0" baseline="0" noProof="0" dirty="0" err="1" smtClean="0">
                <a:ln>
                  <a:noFill/>
                </a:ln>
                <a:solidFill>
                  <a:schemeClr val="accent1"/>
                </a:solidFill>
                <a:effectLst/>
                <a:uLnTx/>
                <a:uFillTx/>
                <a:latin typeface="+mj-lt"/>
                <a:ea typeface="+mj-ea"/>
                <a:cs typeface="Arial" pitchFamily="34" charset="0"/>
              </a:rPr>
              <a:t>Parking</a:t>
            </a:r>
            <a:r>
              <a:rPr kumimoji="0" lang="de-DE" sz="2400" b="1" i="0" u="none" strike="noStrike" kern="1200" cap="none" spc="0" normalizeH="0" baseline="0" noProof="0" dirty="0" smtClean="0">
                <a:ln>
                  <a:noFill/>
                </a:ln>
                <a:solidFill>
                  <a:schemeClr val="accent1"/>
                </a:solidFill>
                <a:effectLst/>
                <a:uLnTx/>
                <a:uFillTx/>
                <a:latin typeface="+mj-lt"/>
                <a:ea typeface="+mj-ea"/>
                <a:cs typeface="Arial" pitchFamily="34" charset="0"/>
              </a:rPr>
              <a:t> Brake (</a:t>
            </a:r>
            <a:r>
              <a:rPr kumimoji="0" lang="en-US" sz="2400" b="1" i="0" u="none" strike="noStrike" kern="1200" cap="none" spc="0" normalizeH="0" baseline="0" noProof="0" dirty="0" smtClean="0">
                <a:ln>
                  <a:noFill/>
                </a:ln>
                <a:solidFill>
                  <a:schemeClr val="accent1"/>
                </a:solidFill>
                <a:effectLst/>
                <a:uLnTx/>
                <a:uFillTx/>
                <a:latin typeface="+mj-lt"/>
                <a:ea typeface="+mj-ea"/>
                <a:cs typeface="Arial" pitchFamily="34" charset="0"/>
              </a:rPr>
              <a:t>EPB)</a:t>
            </a:r>
            <a:br>
              <a:rPr kumimoji="0" lang="en-US" sz="2400" b="1" i="0" u="none" strike="noStrike" kern="1200" cap="none" spc="0" normalizeH="0" baseline="0" noProof="0" dirty="0" smtClean="0">
                <a:ln>
                  <a:noFill/>
                </a:ln>
                <a:solidFill>
                  <a:schemeClr val="accent1"/>
                </a:solidFill>
                <a:effectLst/>
                <a:uLnTx/>
                <a:uFillTx/>
                <a:latin typeface="+mj-lt"/>
                <a:ea typeface="+mj-ea"/>
                <a:cs typeface="Arial" pitchFamily="34" charset="0"/>
              </a:rPr>
            </a:br>
            <a:r>
              <a:rPr kumimoji="0" lang="en-US" sz="2400" b="1" i="0" u="none" strike="noStrike" kern="1200" cap="none" spc="0" normalizeH="0" baseline="0" noProof="0" dirty="0" smtClean="0">
                <a:ln>
                  <a:noFill/>
                </a:ln>
                <a:solidFill>
                  <a:schemeClr val="accent1"/>
                </a:solidFill>
                <a:effectLst/>
                <a:uLnTx/>
                <a:uFillTx/>
                <a:latin typeface="+mj-lt"/>
                <a:ea typeface="+mj-ea"/>
                <a:cs typeface="Arial" pitchFamily="34" charset="0"/>
              </a:rPr>
              <a:t>Nomenclature (4 of 4)</a:t>
            </a:r>
            <a:endParaRPr kumimoji="0" lang="de-DE" sz="2400" b="1" i="0" u="none" strike="noStrike" kern="1200" cap="none" spc="0" normalizeH="0" baseline="0" noProof="0" dirty="0">
              <a:ln>
                <a:noFill/>
              </a:ln>
              <a:solidFill>
                <a:schemeClr val="accent1"/>
              </a:solidFill>
              <a:effectLst/>
              <a:uLnTx/>
              <a:uFillTx/>
              <a:latin typeface="+mj-lt"/>
              <a:ea typeface="+mj-ea"/>
              <a:cs typeface="Arial" pitchFamily="34" charset="0"/>
            </a:endParaRPr>
          </a:p>
        </p:txBody>
      </p:sp>
    </p:spTree>
    <p:extLst>
      <p:ext uri="{BB962C8B-B14F-4D97-AF65-F5344CB8AC3E}">
        <p14:creationId xmlns:p14="http://schemas.microsoft.com/office/powerpoint/2010/main" val="1281425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6"/>
          <p:cNvSpPr txBox="1">
            <a:spLocks noGrp="1"/>
          </p:cNvSpPr>
          <p:nvPr>
            <p:ph idx="1"/>
          </p:nvPr>
        </p:nvSpPr>
        <p:spPr>
          <a:xfrm>
            <a:off x="395288" y="692697"/>
            <a:ext cx="8353425" cy="5184228"/>
          </a:xfrm>
          <a:prstGeom prst="rect">
            <a:avLst/>
          </a:prstGeom>
        </p:spPr>
        <p:txBody>
          <a:bodyPr vert="horz" lIns="0" tIns="18000" rIns="0" bIns="18000" rtlCol="0">
            <a:normAutofit/>
          </a:bodyPr>
          <a:lstStyle/>
          <a:p>
            <a:pPr marL="177800" lvl="1">
              <a:spcBef>
                <a:spcPts val="0"/>
              </a:spcBef>
              <a:spcAft>
                <a:spcPts val="1200"/>
              </a:spcAft>
              <a:tabLst>
                <a:tab pos="1797050" algn="l"/>
              </a:tabLst>
              <a:defRPr/>
            </a:pPr>
            <a:r>
              <a:rPr kumimoji="0" lang="en-US" sz="1400" b="0" i="0" u="none" strike="noStrike" kern="1200" cap="none" spc="0" normalizeH="0" baseline="0" noProof="0" dirty="0" smtClean="0">
                <a:ln>
                  <a:noFill/>
                </a:ln>
                <a:effectLst/>
                <a:uLnTx/>
                <a:uFillTx/>
                <a:cs typeface="Arial" pitchFamily="34" charset="0"/>
              </a:rPr>
              <a:t>Components of the </a:t>
            </a:r>
            <a:r>
              <a:rPr lang="en-US" sz="1400" b="1" dirty="0" smtClean="0">
                <a:solidFill>
                  <a:srgbClr val="FFA500"/>
                </a:solidFill>
                <a:cs typeface="Arial" pitchFamily="34" charset="0"/>
              </a:rPr>
              <a:t>calipers </a:t>
            </a:r>
            <a:r>
              <a:rPr lang="en-US" sz="1400" dirty="0">
                <a:cs typeface="Arial" pitchFamily="34" charset="0"/>
              </a:rPr>
              <a:t>with</a:t>
            </a:r>
            <a:r>
              <a:rPr lang="en-US" sz="1400" b="1" dirty="0" smtClean="0">
                <a:solidFill>
                  <a:srgbClr val="FFA500"/>
                </a:solidFill>
                <a:cs typeface="Arial" pitchFamily="34" charset="0"/>
              </a:rPr>
              <a:t> </a:t>
            </a:r>
            <a:r>
              <a:rPr lang="en-US" sz="1400" dirty="0" smtClean="0">
                <a:cs typeface="Arial" pitchFamily="34" charset="0"/>
              </a:rPr>
              <a:t> </a:t>
            </a:r>
            <a:r>
              <a:rPr lang="en-US" sz="1400" dirty="0">
                <a:cs typeface="Arial" pitchFamily="34" charset="0"/>
              </a:rPr>
              <a:t>integrated </a:t>
            </a:r>
            <a:r>
              <a:rPr lang="en-US" sz="1400" b="1" dirty="0">
                <a:cs typeface="Arial" pitchFamily="34" charset="0"/>
              </a:rPr>
              <a:t>E</a:t>
            </a:r>
            <a:r>
              <a:rPr lang="en-US" sz="1400" dirty="0">
                <a:cs typeface="Arial" pitchFamily="34" charset="0"/>
              </a:rPr>
              <a:t>lectronic </a:t>
            </a:r>
            <a:r>
              <a:rPr lang="en-US" sz="1400" b="1" dirty="0">
                <a:cs typeface="Arial" pitchFamily="34" charset="0"/>
              </a:rPr>
              <a:t>P</a:t>
            </a:r>
            <a:r>
              <a:rPr lang="en-US" sz="1400" dirty="0">
                <a:cs typeface="Arial" pitchFamily="34" charset="0"/>
              </a:rPr>
              <a:t>arking </a:t>
            </a:r>
            <a:r>
              <a:rPr lang="en-US" sz="1400" b="1" dirty="0">
                <a:cs typeface="Arial" pitchFamily="34" charset="0"/>
              </a:rPr>
              <a:t>B</a:t>
            </a:r>
            <a:r>
              <a:rPr lang="en-US" sz="1400" dirty="0">
                <a:cs typeface="Arial" pitchFamily="34" charset="0"/>
              </a:rPr>
              <a:t>rakes </a:t>
            </a:r>
            <a:r>
              <a:rPr lang="en-US" sz="1400" dirty="0" smtClean="0">
                <a:cs typeface="Arial" pitchFamily="34" charset="0"/>
              </a:rPr>
              <a:t>are : </a:t>
            </a:r>
            <a:endParaRPr lang="en-US" sz="1400" dirty="0">
              <a:cs typeface="Arial" pitchFamily="34" charset="0"/>
            </a:endParaRPr>
          </a:p>
          <a:p>
            <a:pPr marL="533400" lvl="2">
              <a:spcBef>
                <a:spcPts val="0"/>
              </a:spcBef>
              <a:spcAft>
                <a:spcPts val="1200"/>
              </a:spcAft>
              <a:buClr>
                <a:schemeClr val="accent1"/>
              </a:buClr>
              <a:tabLst>
                <a:tab pos="1797050" algn="l"/>
              </a:tabLst>
              <a:defRPr/>
            </a:pPr>
            <a:r>
              <a:rPr lang="en-US" sz="1400" dirty="0" smtClean="0">
                <a:cs typeface="Arial" pitchFamily="34" charset="0"/>
              </a:rPr>
              <a:t>Hydraulic brake caliper </a:t>
            </a:r>
            <a:r>
              <a:rPr lang="en-US" sz="1400" dirty="0">
                <a:cs typeface="Arial" pitchFamily="34" charset="0"/>
              </a:rPr>
              <a:t>(incl. anchor, springs, bearings)  </a:t>
            </a:r>
            <a:endParaRPr lang="en-US" sz="1400" dirty="0" smtClean="0">
              <a:cs typeface="Arial" pitchFamily="34" charset="0"/>
            </a:endParaRPr>
          </a:p>
          <a:p>
            <a:pPr marL="533400" marR="0" lvl="2" indent="-177800" algn="l" defTabSz="914400" rtl="0" eaLnBrk="1" fontAlgn="auto" latinLnBrk="0" hangingPunct="1">
              <a:lnSpc>
                <a:spcPct val="100000"/>
              </a:lnSpc>
              <a:spcBef>
                <a:spcPts val="0"/>
              </a:spcBef>
              <a:spcAft>
                <a:spcPts val="1200"/>
              </a:spcAft>
              <a:buClr>
                <a:schemeClr val="accent1"/>
              </a:buClr>
              <a:buSzPct val="125000"/>
              <a:buFont typeface="Arial" pitchFamily="34" charset="0"/>
              <a:buChar char="›"/>
              <a:tabLst>
                <a:tab pos="1797050" algn="l"/>
              </a:tabLst>
              <a:defRPr/>
            </a:pPr>
            <a:r>
              <a:rPr kumimoji="0" lang="en-US" sz="1400" b="0" i="0" u="none" strike="noStrike" kern="1200" cap="none" spc="0" normalizeH="0" baseline="0" noProof="0" dirty="0" smtClean="0">
                <a:ln>
                  <a:noFill/>
                </a:ln>
                <a:effectLst/>
                <a:uLnTx/>
                <a:uFillTx/>
                <a:cs typeface="Arial" pitchFamily="34" charset="0"/>
              </a:rPr>
              <a:t>Brake disc</a:t>
            </a:r>
          </a:p>
          <a:p>
            <a:pPr marL="533400" marR="0" lvl="2" indent="-177800" algn="l" defTabSz="914400" rtl="0" eaLnBrk="1" fontAlgn="auto" latinLnBrk="0" hangingPunct="1">
              <a:lnSpc>
                <a:spcPct val="100000"/>
              </a:lnSpc>
              <a:spcBef>
                <a:spcPts val="0"/>
              </a:spcBef>
              <a:spcAft>
                <a:spcPts val="1200"/>
              </a:spcAft>
              <a:buClr>
                <a:schemeClr val="accent1"/>
              </a:buClr>
              <a:buSzPct val="125000"/>
              <a:buFont typeface="Arial" pitchFamily="34" charset="0"/>
              <a:buChar char="›"/>
              <a:tabLst>
                <a:tab pos="1797050" algn="l"/>
              </a:tabLst>
              <a:defRPr/>
            </a:pPr>
            <a:r>
              <a:rPr kumimoji="0" lang="en-US" sz="1400" b="0" i="0" u="none" strike="noStrike" kern="1200" cap="none" spc="0" normalizeH="0" baseline="0" noProof="0" dirty="0" smtClean="0">
                <a:ln>
                  <a:noFill/>
                </a:ln>
                <a:solidFill>
                  <a:schemeClr val="tx1"/>
                </a:solidFill>
                <a:effectLst/>
                <a:uLnTx/>
                <a:uFillTx/>
                <a:cs typeface="Arial" pitchFamily="34" charset="0"/>
              </a:rPr>
              <a:t>Brake </a:t>
            </a:r>
            <a:r>
              <a:rPr lang="en-US" sz="1400" dirty="0" smtClean="0">
                <a:cs typeface="Arial" pitchFamily="34" charset="0"/>
              </a:rPr>
              <a:t>p</a:t>
            </a:r>
            <a:r>
              <a:rPr kumimoji="0" lang="en-US" sz="1400" b="0" i="0" u="none" strike="noStrike" kern="1200" cap="none" spc="0" normalizeH="0" baseline="0" noProof="0" dirty="0" smtClean="0">
                <a:ln>
                  <a:noFill/>
                </a:ln>
                <a:solidFill>
                  <a:schemeClr val="tx1"/>
                </a:solidFill>
                <a:effectLst/>
                <a:uLnTx/>
                <a:uFillTx/>
                <a:cs typeface="Arial" pitchFamily="34" charset="0"/>
              </a:rPr>
              <a:t>ads</a:t>
            </a:r>
          </a:p>
          <a:p>
            <a:pPr marL="533400" lvl="2">
              <a:spcBef>
                <a:spcPts val="0"/>
              </a:spcBef>
              <a:spcAft>
                <a:spcPts val="1200"/>
              </a:spcAft>
              <a:buClr>
                <a:schemeClr val="accent1"/>
              </a:buClr>
              <a:tabLst>
                <a:tab pos="1797050" algn="l"/>
              </a:tabLst>
              <a:defRPr/>
            </a:pPr>
            <a:r>
              <a:rPr lang="en-US" sz="1400" dirty="0" smtClean="0">
                <a:cs typeface="Arial" pitchFamily="34" charset="0"/>
              </a:rPr>
              <a:t>Motor-Gear-Unit (MGU) </a:t>
            </a:r>
          </a:p>
          <a:p>
            <a:pPr marL="533400" lvl="2">
              <a:spcBef>
                <a:spcPts val="0"/>
              </a:spcBef>
              <a:spcAft>
                <a:spcPts val="1200"/>
              </a:spcAft>
              <a:buClr>
                <a:schemeClr val="accent1"/>
              </a:buClr>
              <a:tabLst>
                <a:tab pos="1797050" algn="l"/>
              </a:tabLst>
              <a:defRPr/>
            </a:pPr>
            <a:r>
              <a:rPr lang="en-US" sz="1400" dirty="0" smtClean="0"/>
              <a:t>Electronic </a:t>
            </a:r>
            <a:r>
              <a:rPr lang="en-US" sz="1400" dirty="0"/>
              <a:t>Stability Control (ESC)</a:t>
            </a:r>
            <a:r>
              <a:rPr lang="en-US" sz="1400" dirty="0" smtClean="0">
                <a:cs typeface="Arial" pitchFamily="34" charset="0"/>
              </a:rPr>
              <a:t> system </a:t>
            </a:r>
          </a:p>
          <a:p>
            <a:pPr marL="533400" lvl="2">
              <a:spcBef>
                <a:spcPts val="0"/>
              </a:spcBef>
              <a:spcAft>
                <a:spcPts val="1200"/>
              </a:spcAft>
              <a:buClr>
                <a:schemeClr val="accent1"/>
              </a:buClr>
              <a:tabLst>
                <a:tab pos="1797050" algn="l"/>
              </a:tabLst>
              <a:defRPr/>
            </a:pPr>
            <a:r>
              <a:rPr lang="en-US" sz="1400" dirty="0" smtClean="0">
                <a:solidFill>
                  <a:srgbClr val="FFA500"/>
                </a:solidFill>
                <a:cs typeface="Arial" pitchFamily="34" charset="0"/>
              </a:rPr>
              <a:t>All </a:t>
            </a:r>
            <a:r>
              <a:rPr lang="en-US" sz="1400" dirty="0">
                <a:solidFill>
                  <a:srgbClr val="FFA500"/>
                </a:solidFill>
                <a:cs typeface="Arial" pitchFamily="34" charset="0"/>
              </a:rPr>
              <a:t>above components are </a:t>
            </a:r>
            <a:r>
              <a:rPr lang="en-US" sz="1400" dirty="0">
                <a:solidFill>
                  <a:srgbClr val="FFA500"/>
                </a:solidFill>
              </a:rPr>
              <a:t>mentioned in our article as </a:t>
            </a:r>
            <a:r>
              <a:rPr lang="en-US" sz="1400" b="1" dirty="0">
                <a:solidFill>
                  <a:srgbClr val="FFA500"/>
                </a:solidFill>
              </a:rPr>
              <a:t>automotive components </a:t>
            </a:r>
            <a:r>
              <a:rPr lang="en-US" sz="1400" dirty="0">
                <a:solidFill>
                  <a:srgbClr val="FFA500"/>
                </a:solidFill>
              </a:rPr>
              <a:t>and </a:t>
            </a:r>
            <a:r>
              <a:rPr lang="en-US" sz="1400" dirty="0" smtClean="0">
                <a:solidFill>
                  <a:srgbClr val="FFA500"/>
                </a:solidFill>
              </a:rPr>
              <a:t>we deal with their  </a:t>
            </a:r>
            <a:r>
              <a:rPr lang="en-US" sz="1400" b="1" dirty="0">
                <a:solidFill>
                  <a:srgbClr val="FFA500"/>
                </a:solidFill>
              </a:rPr>
              <a:t>fatigue tests machines</a:t>
            </a:r>
            <a:endParaRPr kumimoji="0" lang="en-US" sz="1400" b="0" i="0" u="none" strike="noStrike" kern="1200" cap="none" spc="0" normalizeH="0" baseline="0" noProof="0" dirty="0" smtClean="0">
              <a:ln>
                <a:noFill/>
              </a:ln>
              <a:solidFill>
                <a:schemeClr val="tx1"/>
              </a:solidFill>
              <a:effectLst/>
              <a:uLnTx/>
              <a:uFillTx/>
              <a:cs typeface="Arial" pitchFamily="34" charset="0"/>
            </a:endParaRPr>
          </a:p>
          <a:p>
            <a:pPr marL="533400" marR="0" lvl="2" indent="-177800" algn="l" defTabSz="914400" rtl="0" eaLnBrk="1" fontAlgn="auto" latinLnBrk="0" hangingPunct="1">
              <a:lnSpc>
                <a:spcPct val="100000"/>
              </a:lnSpc>
              <a:spcBef>
                <a:spcPts val="0"/>
              </a:spcBef>
              <a:spcAft>
                <a:spcPts val="1200"/>
              </a:spcAft>
              <a:buClr>
                <a:schemeClr val="accent1"/>
              </a:buClr>
              <a:buSzPct val="125000"/>
              <a:buFont typeface="Arial" pitchFamily="34" charset="0"/>
              <a:buChar char="›"/>
              <a:tabLst>
                <a:tab pos="1797050" algn="l"/>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Arial" pitchFamily="34" charset="0"/>
            </a:endParaRPr>
          </a:p>
        </p:txBody>
      </p:sp>
      <p:sp>
        <p:nvSpPr>
          <p:cNvPr id="3" name="Nadpis 2"/>
          <p:cNvSpPr>
            <a:spLocks noGrp="1"/>
          </p:cNvSpPr>
          <p:nvPr>
            <p:ph type="title"/>
          </p:nvPr>
        </p:nvSpPr>
        <p:spPr>
          <a:xfrm>
            <a:off x="395288" y="296863"/>
            <a:ext cx="8353425" cy="395834"/>
          </a:xfrm>
        </p:spPr>
        <p:txBody>
          <a:bodyPr>
            <a:normAutofit fontScale="90000"/>
          </a:bodyPr>
          <a:lstStyle/>
          <a:p>
            <a:pPr algn="ctr"/>
            <a:r>
              <a:rPr lang="en-US" sz="2000" b="1" dirty="0" smtClean="0">
                <a:solidFill>
                  <a:srgbClr val="FFA500"/>
                </a:solidFill>
              </a:rPr>
              <a:t>Introduction</a:t>
            </a:r>
            <a:r>
              <a:rPr lang="sk-SK" sz="2000" b="1" dirty="0" smtClean="0">
                <a:solidFill>
                  <a:srgbClr val="FFA500"/>
                </a:solidFill>
              </a:rPr>
              <a:t>  -   </a:t>
            </a:r>
            <a:r>
              <a:rPr lang="en-US" sz="2000" b="1" dirty="0" smtClean="0">
                <a:solidFill>
                  <a:srgbClr val="FFA500"/>
                </a:solidFill>
              </a:rPr>
              <a:t>Caliper integrated EPB</a:t>
            </a:r>
            <a:endParaRPr lang="en-US" sz="2000" b="1" dirty="0">
              <a:solidFill>
                <a:srgbClr val="FFA500"/>
              </a:solidFill>
            </a:endParaRPr>
          </a:p>
        </p:txBody>
      </p:sp>
      <p:sp>
        <p:nvSpPr>
          <p:cNvPr id="2" name="Zástupný objekt pre dátum 1"/>
          <p:cNvSpPr>
            <a:spLocks noGrp="1"/>
          </p:cNvSpPr>
          <p:nvPr>
            <p:ph type="dt" sz="half" idx="10"/>
          </p:nvPr>
        </p:nvSpPr>
        <p:spPr/>
        <p:txBody>
          <a:bodyPr/>
          <a:lstStyle/>
          <a:p>
            <a:r>
              <a:rPr lang="sk-SK" noProof="0" smtClean="0"/>
              <a:t>30 October 2019</a:t>
            </a:r>
            <a:endParaRPr lang="en-US" noProof="0"/>
          </a:p>
        </p:txBody>
      </p:sp>
      <p:sp>
        <p:nvSpPr>
          <p:cNvPr id="10" name="Zástupný objekt pre pätu 9"/>
          <p:cNvSpPr>
            <a:spLocks noGrp="1"/>
          </p:cNvSpPr>
          <p:nvPr>
            <p:ph type="ftr" sz="quarter" idx="12"/>
          </p:nvPr>
        </p:nvSpPr>
        <p:spPr/>
        <p:txBody>
          <a:bodyPr/>
          <a:lstStyle/>
          <a:p>
            <a:r>
              <a:rPr lang="en-US" noProof="0" smtClean="0"/>
              <a:t>dr. PANCIK University of Zilina : Presentation for students WHAT IS EPB ? </a:t>
            </a:r>
            <a:endParaRPr lang="en-US" noProof="0" dirty="0"/>
          </a:p>
        </p:txBody>
      </p:sp>
      <p:pic>
        <p:nvPicPr>
          <p:cNvPr id="6"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919281" y="3179604"/>
            <a:ext cx="4432631" cy="1769616"/>
          </a:xfrm>
          <a:prstGeom prst="rect">
            <a:avLst/>
          </a:prstGeom>
          <a:noFill/>
          <a:ln w="9525">
            <a:noFill/>
            <a:miter lim="800000"/>
            <a:headEnd/>
            <a:tailEnd/>
          </a:ln>
        </p:spPr>
      </p:pic>
      <p:pic>
        <p:nvPicPr>
          <p:cNvPr id="7" name="Picture 4"/>
          <p:cNvPicPr>
            <a:picLocks noChangeAspect="1" noChangeArrowheads="1"/>
          </p:cNvPicPr>
          <p:nvPr/>
        </p:nvPicPr>
        <p:blipFill>
          <a:blip r:embed="rId3"/>
          <a:srcRect/>
          <a:stretch>
            <a:fillRect/>
          </a:stretch>
        </p:blipFill>
        <p:spPr bwMode="auto">
          <a:xfrm>
            <a:off x="395288" y="3798282"/>
            <a:ext cx="3360737" cy="2301875"/>
          </a:xfrm>
          <a:prstGeom prst="rect">
            <a:avLst/>
          </a:prstGeom>
          <a:noFill/>
          <a:ln w="9525">
            <a:noFill/>
            <a:miter lim="800000"/>
            <a:headEnd/>
            <a:tailEnd/>
          </a:ln>
          <a:effectLst/>
        </p:spPr>
      </p:pic>
      <p:pic>
        <p:nvPicPr>
          <p:cNvPr id="8" name="Grafik 49" descr="EuroBrake 2016 Identifier.jpg"/>
          <p:cNvPicPr>
            <a:picLocks noChangeAspect="1"/>
          </p:cNvPicPr>
          <p:nvPr/>
        </p:nvPicPr>
        <p:blipFill>
          <a:blip r:embed="rId4"/>
          <a:stretch>
            <a:fillRect/>
          </a:stretch>
        </p:blipFill>
        <p:spPr>
          <a:xfrm>
            <a:off x="5220072" y="5734050"/>
            <a:ext cx="1563343" cy="521114"/>
          </a:xfrm>
          <a:prstGeom prst="rect">
            <a:avLst/>
          </a:prstGeom>
        </p:spPr>
      </p:pic>
      <p:sp>
        <p:nvSpPr>
          <p:cNvPr id="9" name="Obdĺžnik 8"/>
          <p:cNvSpPr/>
          <p:nvPr/>
        </p:nvSpPr>
        <p:spPr>
          <a:xfrm>
            <a:off x="3779912" y="4949220"/>
            <a:ext cx="4572000" cy="954107"/>
          </a:xfrm>
          <a:prstGeom prst="rect">
            <a:avLst/>
          </a:prstGeom>
        </p:spPr>
        <p:txBody>
          <a:bodyPr>
            <a:spAutoFit/>
          </a:bodyPr>
          <a:lstStyle/>
          <a:p>
            <a:r>
              <a:rPr lang="en-US" sz="1200" i="1" dirty="0" smtClean="0"/>
              <a:t>PHOTO TAKEN </a:t>
            </a:r>
            <a:r>
              <a:rPr lang="sk-SK" sz="1200" i="1" dirty="0" smtClean="0"/>
              <a:t>FROM </a:t>
            </a:r>
            <a:r>
              <a:rPr lang="en-US" sz="1200" i="1" dirty="0" smtClean="0"/>
              <a:t>: </a:t>
            </a:r>
            <a:r>
              <a:rPr lang="sk-SK" sz="1200" i="1" dirty="0" smtClean="0"/>
              <a:t>  </a:t>
            </a:r>
            <a:r>
              <a:rPr lang="en-US" sz="1100" dirty="0" smtClean="0"/>
              <a:t>Mr. Christian </a:t>
            </a:r>
            <a:r>
              <a:rPr lang="en-US" sz="1100" dirty="0" err="1" smtClean="0"/>
              <a:t>Quasten</a:t>
            </a:r>
            <a:r>
              <a:rPr lang="en-US" sz="1100" dirty="0" smtClean="0"/>
              <a:t>; Dr. </a:t>
            </a:r>
            <a:r>
              <a:rPr lang="en-US" sz="1100" dirty="0" err="1" smtClean="0"/>
              <a:t>Gunther</a:t>
            </a:r>
            <a:r>
              <a:rPr lang="en-US" sz="1100" dirty="0" smtClean="0"/>
              <a:t> </a:t>
            </a:r>
            <a:r>
              <a:rPr lang="en-US" sz="1100" dirty="0" err="1" smtClean="0"/>
              <a:t>Seipel</a:t>
            </a:r>
            <a:r>
              <a:rPr lang="en-US" sz="1100" dirty="0" smtClean="0"/>
              <a:t>; Mr. Sebastian Fischer Continental AG, Frankfurt, Germany :  </a:t>
            </a:r>
            <a:r>
              <a:rPr lang="en-US" sz="1100" i="1" dirty="0" smtClean="0"/>
              <a:t>The influence of brake ad properties on the hill hold performance of a caliper integrated EPB-System  at Euro Brake Conference 2016, MILAN, Italy  </a:t>
            </a:r>
            <a:endParaRPr lang="en-US" sz="1100" i="1" dirty="0"/>
          </a:p>
        </p:txBody>
      </p:sp>
    </p:spTree>
    <p:extLst>
      <p:ext uri="{BB962C8B-B14F-4D97-AF65-F5344CB8AC3E}">
        <p14:creationId xmlns:p14="http://schemas.microsoft.com/office/powerpoint/2010/main" val="381184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628650" y="5349240"/>
            <a:ext cx="9626353" cy="715581"/>
          </a:xfrm>
          <a:prstGeom prst="rect">
            <a:avLst/>
          </a:prstGeom>
          <a:noFill/>
        </p:spPr>
        <p:txBody>
          <a:bodyPr wrap="none" rtlCol="0">
            <a:spAutoFit/>
          </a:bodyPr>
          <a:lstStyle/>
          <a:p>
            <a:r>
              <a:rPr lang="en-US" sz="1350" dirty="0"/>
              <a:t>Encyclopedia of Automotive Engineering  Online ISBN: 9781118354179 </a:t>
            </a:r>
          </a:p>
          <a:p>
            <a:r>
              <a:rPr lang="en-US" sz="1350" dirty="0"/>
              <a:t>Editor(s): Professor David </a:t>
            </a:r>
            <a:r>
              <a:rPr lang="en-US" sz="1350" dirty="0" err="1"/>
              <a:t>Crolla</a:t>
            </a:r>
            <a:r>
              <a:rPr lang="en-US" sz="1350" dirty="0"/>
              <a:t>; Professor David E. Foster; Professor Toshio Kobayashi; Professor Nicholas Vaughan</a:t>
            </a:r>
          </a:p>
          <a:p>
            <a:r>
              <a:rPr lang="en-US" sz="1350" dirty="0"/>
              <a:t>Wiley, 2017</a:t>
            </a:r>
            <a:endParaRPr lang="cs-CZ" sz="1350" dirty="0"/>
          </a:p>
        </p:txBody>
      </p:sp>
      <p:pic>
        <p:nvPicPr>
          <p:cNvPr id="2" name="Obrázok 1"/>
          <p:cNvPicPr>
            <a:picLocks noChangeAspect="1"/>
          </p:cNvPicPr>
          <p:nvPr/>
        </p:nvPicPr>
        <p:blipFill>
          <a:blip r:embed="rId2"/>
          <a:stretch>
            <a:fillRect/>
          </a:stretch>
        </p:blipFill>
        <p:spPr>
          <a:xfrm>
            <a:off x="1212087" y="918153"/>
            <a:ext cx="5886450" cy="4136231"/>
          </a:xfrm>
          <a:prstGeom prst="rect">
            <a:avLst/>
          </a:prstGeom>
        </p:spPr>
      </p:pic>
      <p:sp>
        <p:nvSpPr>
          <p:cNvPr id="3" name="Zástupný objekt pre dátum 2"/>
          <p:cNvSpPr>
            <a:spLocks noGrp="1"/>
          </p:cNvSpPr>
          <p:nvPr>
            <p:ph type="dt" sz="half" idx="14"/>
          </p:nvPr>
        </p:nvSpPr>
        <p:spPr/>
        <p:txBody>
          <a:bodyPr/>
          <a:lstStyle/>
          <a:p>
            <a:r>
              <a:rPr lang="sk-SK" noProof="0" smtClean="0"/>
              <a:t>30 October 2019</a:t>
            </a:r>
            <a:endParaRPr lang="en-US" noProof="0"/>
          </a:p>
        </p:txBody>
      </p:sp>
      <p:sp>
        <p:nvSpPr>
          <p:cNvPr id="5" name="Zástupný objekt pre pätu 4"/>
          <p:cNvSpPr>
            <a:spLocks noGrp="1"/>
          </p:cNvSpPr>
          <p:nvPr>
            <p:ph type="ftr" sz="quarter" idx="16"/>
          </p:nvPr>
        </p:nvSpPr>
        <p:spPr/>
        <p:txBody>
          <a:bodyPr/>
          <a:lstStyle/>
          <a:p>
            <a:r>
              <a:rPr lang="en-US" noProof="0" smtClean="0"/>
              <a:t>dr. PANCIK University of Zilina : Presentation for students WHAT IS EPB ? </a:t>
            </a:r>
            <a:endParaRPr lang="en-US" noProof="0" dirty="0"/>
          </a:p>
        </p:txBody>
      </p:sp>
    </p:spTree>
    <p:extLst>
      <p:ext uri="{BB962C8B-B14F-4D97-AF65-F5344CB8AC3E}">
        <p14:creationId xmlns:p14="http://schemas.microsoft.com/office/powerpoint/2010/main" val="319516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lgn="ctr"/>
            <a:r>
              <a:rPr lang="sk-SK" sz="3200" b="1" dirty="0" smtClean="0">
                <a:solidFill>
                  <a:srgbClr val="FFA500"/>
                </a:solidFill>
              </a:rPr>
              <a:t> </a:t>
            </a:r>
            <a:r>
              <a:rPr lang="en-US" sz="2000" b="1" dirty="0" smtClean="0">
                <a:solidFill>
                  <a:srgbClr val="FFA500"/>
                </a:solidFill>
              </a:rPr>
              <a:t>Caliper integrated EPB – forecasting </a:t>
            </a:r>
            <a:endParaRPr lang="en-US" sz="2000" dirty="0"/>
          </a:p>
        </p:txBody>
      </p:sp>
      <p:sp>
        <p:nvSpPr>
          <p:cNvPr id="2" name="Zástupný objekt pre dátum 1"/>
          <p:cNvSpPr>
            <a:spLocks noGrp="1"/>
          </p:cNvSpPr>
          <p:nvPr>
            <p:ph type="dt" sz="half" idx="10"/>
          </p:nvPr>
        </p:nvSpPr>
        <p:spPr/>
        <p:txBody>
          <a:bodyPr/>
          <a:lstStyle/>
          <a:p>
            <a:r>
              <a:rPr lang="sk-SK" noProof="0" smtClean="0"/>
              <a:t>30 October 2019</a:t>
            </a:r>
            <a:endParaRPr lang="en-US" noProof="0"/>
          </a:p>
        </p:txBody>
      </p:sp>
      <p:sp>
        <p:nvSpPr>
          <p:cNvPr id="6" name="Zástupný objekt pre pätu 5"/>
          <p:cNvSpPr>
            <a:spLocks noGrp="1"/>
          </p:cNvSpPr>
          <p:nvPr>
            <p:ph type="ftr" sz="quarter" idx="12"/>
          </p:nvPr>
        </p:nvSpPr>
        <p:spPr/>
        <p:txBody>
          <a:bodyPr/>
          <a:lstStyle/>
          <a:p>
            <a:r>
              <a:rPr lang="en-US" noProof="0" smtClean="0"/>
              <a:t>dr. PANCIK University of Zilina : Presentation for students WHAT IS EPB ? </a:t>
            </a:r>
            <a:endParaRPr lang="en-US" noProof="0" dirty="0"/>
          </a:p>
        </p:txBody>
      </p:sp>
      <p:sp>
        <p:nvSpPr>
          <p:cNvPr id="5" name="Obdĺžnik 4"/>
          <p:cNvSpPr/>
          <p:nvPr/>
        </p:nvSpPr>
        <p:spPr>
          <a:xfrm>
            <a:off x="4447607" y="3244334"/>
            <a:ext cx="248786" cy="369332"/>
          </a:xfrm>
          <a:prstGeom prst="rect">
            <a:avLst/>
          </a:prstGeom>
        </p:spPr>
        <p:txBody>
          <a:bodyPr wrap="none">
            <a:spAutoFit/>
          </a:bodyPr>
          <a:lstStyle/>
          <a:p>
            <a:r>
              <a:rPr lang="en-US" dirty="0" smtClean="0"/>
              <a:t> </a:t>
            </a:r>
            <a:endParaRPr lang="en-US" dirty="0"/>
          </a:p>
        </p:txBody>
      </p:sp>
      <p:pic>
        <p:nvPicPr>
          <p:cNvPr id="8" name="Obrázok 7" descr="EPB brakes .png"/>
          <p:cNvPicPr>
            <a:picLocks noChangeAspect="1"/>
          </p:cNvPicPr>
          <p:nvPr/>
        </p:nvPicPr>
        <p:blipFill>
          <a:blip r:embed="rId2"/>
          <a:stretch>
            <a:fillRect/>
          </a:stretch>
        </p:blipFill>
        <p:spPr>
          <a:xfrm>
            <a:off x="909135" y="1124744"/>
            <a:ext cx="7076944" cy="3458416"/>
          </a:xfrm>
          <a:prstGeom prst="rect">
            <a:avLst/>
          </a:prstGeom>
        </p:spPr>
      </p:pic>
      <p:sp>
        <p:nvSpPr>
          <p:cNvPr id="9" name="BlokTextu 8"/>
          <p:cNvSpPr txBox="1"/>
          <p:nvPr/>
        </p:nvSpPr>
        <p:spPr>
          <a:xfrm>
            <a:off x="755576" y="4869160"/>
            <a:ext cx="7128792" cy="646331"/>
          </a:xfrm>
          <a:prstGeom prst="rect">
            <a:avLst/>
          </a:prstGeom>
          <a:noFill/>
        </p:spPr>
        <p:txBody>
          <a:bodyPr wrap="square" rtlCol="0">
            <a:spAutoFit/>
          </a:bodyPr>
          <a:lstStyle/>
          <a:p>
            <a:r>
              <a:rPr lang="en-US" sz="1200" i="1" dirty="0" smtClean="0"/>
              <a:t>GRAPH TAKEN </a:t>
            </a:r>
            <a:r>
              <a:rPr lang="sk-SK" sz="1200" i="1" dirty="0" smtClean="0"/>
              <a:t>FROM </a:t>
            </a:r>
            <a:r>
              <a:rPr lang="en-US" sz="1200" i="1" dirty="0" smtClean="0"/>
              <a:t>: </a:t>
            </a:r>
            <a:r>
              <a:rPr lang="en-US" sz="1200" dirty="0" smtClean="0"/>
              <a:t>Dr. Reitz, Andreas, </a:t>
            </a:r>
            <a:r>
              <a:rPr lang="en-US" sz="1200" dirty="0" err="1" smtClean="0"/>
              <a:t>Loehr</a:t>
            </a:r>
            <a:r>
              <a:rPr lang="en-US" sz="1200" dirty="0" smtClean="0"/>
              <a:t>, Bert, </a:t>
            </a:r>
            <a:r>
              <a:rPr lang="en-US" sz="1200" dirty="0" err="1" smtClean="0"/>
              <a:t>Kohrt</a:t>
            </a:r>
            <a:r>
              <a:rPr lang="en-US" sz="1200" dirty="0" smtClean="0"/>
              <a:t>, Jens-</a:t>
            </a:r>
            <a:r>
              <a:rPr lang="en-US" sz="1200" dirty="0" err="1" smtClean="0"/>
              <a:t>PeterZF</a:t>
            </a:r>
            <a:r>
              <a:rPr lang="en-US" sz="1200" dirty="0" smtClean="0"/>
              <a:t>-TRW Active &amp; Passive Safety Technology, Germany : </a:t>
            </a:r>
            <a:r>
              <a:rPr lang="en-US" sz="1200" i="1" dirty="0" smtClean="0"/>
              <a:t>HARMONISATION OF THE RELEASE PROCESS FOR ELECTRIC PARKING BRAKE SYSTEMS</a:t>
            </a:r>
            <a:r>
              <a:rPr lang="en-US" sz="1200" dirty="0" smtClean="0"/>
              <a:t> </a:t>
            </a:r>
            <a:r>
              <a:rPr lang="en-US" sz="1200" i="1" dirty="0" smtClean="0"/>
              <a:t>at Euro Brake Conference 2016, MILAN, Italy </a:t>
            </a:r>
            <a:endParaRPr lang="en-US" sz="1200" dirty="0"/>
          </a:p>
        </p:txBody>
      </p:sp>
      <p:pic>
        <p:nvPicPr>
          <p:cNvPr id="10" name="Grafik 49" descr="EuroBrake 2016 Identifier.jpg"/>
          <p:cNvPicPr>
            <a:picLocks noChangeAspect="1"/>
          </p:cNvPicPr>
          <p:nvPr/>
        </p:nvPicPr>
        <p:blipFill>
          <a:blip r:embed="rId3"/>
          <a:stretch>
            <a:fillRect/>
          </a:stretch>
        </p:blipFill>
        <p:spPr>
          <a:xfrm>
            <a:off x="5436096" y="5515491"/>
            <a:ext cx="1563343" cy="521114"/>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5507995" y="799190"/>
            <a:ext cx="3024833" cy="5328592"/>
          </a:xfrm>
        </p:spPr>
        <p:txBody>
          <a:bodyPr>
            <a:normAutofit fontScale="55000" lnSpcReduction="20000"/>
          </a:bodyPr>
          <a:lstStyle/>
          <a:p>
            <a:r>
              <a:rPr lang="en-US" dirty="0" smtClean="0">
                <a:solidFill>
                  <a:srgbClr val="FFA500"/>
                </a:solidFill>
              </a:rPr>
              <a:t>Electronic </a:t>
            </a:r>
            <a:r>
              <a:rPr lang="en-US" dirty="0">
                <a:solidFill>
                  <a:srgbClr val="FFA500"/>
                </a:solidFill>
              </a:rPr>
              <a:t>Stability Control (ESC) </a:t>
            </a:r>
            <a:r>
              <a:rPr lang="en-US" dirty="0"/>
              <a:t>is an active safety system that recognizes unstable driving conditions at the very outset and applies automatic and immediate, corrective action, if necessary.</a:t>
            </a:r>
          </a:p>
          <a:p>
            <a:r>
              <a:rPr lang="en-US" dirty="0"/>
              <a:t>ESC, presently the most important active safety system, prevents critical vehicle states from developing. The system constantly evaluates the data from the wheel speed sensors, the steering angle sensor, the yaw rate and lateral acceleration sensor and compares the driver’s input with the vehicle’s actual behavior. If an unstable state is detected, for instance as the result of a sudden direction change, ESC responds in milliseconds and stabilizes the vehicle through wheel-specific brake intervention and adjustment of the engine torque</a:t>
            </a:r>
            <a:r>
              <a:rPr lang="en-US" dirty="0" smtClean="0"/>
              <a:t>.</a:t>
            </a:r>
          </a:p>
          <a:p>
            <a:r>
              <a:rPr lang="en-US" b="1" dirty="0" smtClean="0"/>
              <a:t>ESC </a:t>
            </a:r>
            <a:r>
              <a:rPr lang="en-US" b="1" dirty="0"/>
              <a:t>is the sum of the</a:t>
            </a:r>
            <a:r>
              <a:rPr lang="en-US" dirty="0"/>
              <a:t> </a:t>
            </a:r>
            <a:r>
              <a:rPr lang="en-US" b="1" dirty="0"/>
              <a:t>following functions:</a:t>
            </a:r>
            <a:endParaRPr lang="en-US" dirty="0"/>
          </a:p>
          <a:p>
            <a:pPr lvl="1"/>
            <a:r>
              <a:rPr lang="en-US" b="1" dirty="0"/>
              <a:t>ABS</a:t>
            </a:r>
            <a:r>
              <a:rPr lang="en-US" dirty="0"/>
              <a:t> Anti-lock Brake System</a:t>
            </a:r>
          </a:p>
          <a:p>
            <a:pPr lvl="1"/>
            <a:r>
              <a:rPr lang="en-US" b="1" dirty="0">
                <a:solidFill>
                  <a:srgbClr val="FFA500"/>
                </a:solidFill>
              </a:rPr>
              <a:t>EBD</a:t>
            </a:r>
            <a:r>
              <a:rPr lang="en-US" dirty="0">
                <a:solidFill>
                  <a:srgbClr val="FFA500"/>
                </a:solidFill>
              </a:rPr>
              <a:t> Electronic Brake force Distribution</a:t>
            </a:r>
          </a:p>
          <a:p>
            <a:pPr lvl="1"/>
            <a:r>
              <a:rPr lang="en-US" b="1" dirty="0"/>
              <a:t>TCS</a:t>
            </a:r>
            <a:r>
              <a:rPr lang="en-US" dirty="0"/>
              <a:t> Traction Control System</a:t>
            </a:r>
          </a:p>
          <a:p>
            <a:pPr lvl="1"/>
            <a:r>
              <a:rPr lang="en-US" b="1" dirty="0"/>
              <a:t>AYC</a:t>
            </a:r>
            <a:r>
              <a:rPr lang="en-US" dirty="0"/>
              <a:t> Active Yaw Control</a:t>
            </a:r>
          </a:p>
          <a:p>
            <a:endParaRPr lang="sk-SK" dirty="0"/>
          </a:p>
        </p:txBody>
      </p:sp>
      <p:sp>
        <p:nvSpPr>
          <p:cNvPr id="7" name="Nadpis 2"/>
          <p:cNvSpPr>
            <a:spLocks noGrp="1"/>
          </p:cNvSpPr>
          <p:nvPr>
            <p:ph type="title"/>
          </p:nvPr>
        </p:nvSpPr>
        <p:spPr>
          <a:xfrm>
            <a:off x="395288" y="296863"/>
            <a:ext cx="8353425" cy="395834"/>
          </a:xfrm>
        </p:spPr>
        <p:txBody>
          <a:bodyPr>
            <a:normAutofit fontScale="90000"/>
          </a:bodyPr>
          <a:lstStyle/>
          <a:p>
            <a:pPr algn="ctr"/>
            <a:r>
              <a:rPr lang="en-US" sz="2000" b="1" dirty="0" smtClean="0">
                <a:solidFill>
                  <a:srgbClr val="FFA500"/>
                </a:solidFill>
              </a:rPr>
              <a:t>Introduction</a:t>
            </a:r>
            <a:r>
              <a:rPr lang="sk-SK" sz="2000" b="1" dirty="0" smtClean="0">
                <a:solidFill>
                  <a:srgbClr val="FFA500"/>
                </a:solidFill>
              </a:rPr>
              <a:t>  - </a:t>
            </a:r>
            <a:r>
              <a:rPr lang="en-US" sz="2000" b="1" dirty="0">
                <a:solidFill>
                  <a:srgbClr val="FFA500"/>
                </a:solidFill>
              </a:rPr>
              <a:t>Electronic Stability Control (ESC)  and </a:t>
            </a:r>
            <a:r>
              <a:rPr lang="en-US" sz="2000" b="1" dirty="0" smtClean="0">
                <a:solidFill>
                  <a:srgbClr val="FFA500"/>
                </a:solidFill>
              </a:rPr>
              <a:t>EPB</a:t>
            </a:r>
            <a:endParaRPr lang="en-US" sz="2000" b="1" dirty="0">
              <a:solidFill>
                <a:srgbClr val="FFA500"/>
              </a:solidFill>
            </a:endParaRPr>
          </a:p>
        </p:txBody>
      </p:sp>
      <p:sp>
        <p:nvSpPr>
          <p:cNvPr id="3" name="Zástupný objekt pre dátum 2"/>
          <p:cNvSpPr>
            <a:spLocks noGrp="1"/>
          </p:cNvSpPr>
          <p:nvPr>
            <p:ph type="dt" sz="half" idx="10"/>
          </p:nvPr>
        </p:nvSpPr>
        <p:spPr/>
        <p:txBody>
          <a:bodyPr/>
          <a:lstStyle/>
          <a:p>
            <a:r>
              <a:rPr lang="sk-SK" noProof="0" smtClean="0"/>
              <a:t>30 October 2019</a:t>
            </a:r>
            <a:endParaRPr lang="en-US" noProof="0"/>
          </a:p>
        </p:txBody>
      </p:sp>
      <p:sp>
        <p:nvSpPr>
          <p:cNvPr id="6" name="Zástupný objekt pre pätu 5"/>
          <p:cNvSpPr>
            <a:spLocks noGrp="1"/>
          </p:cNvSpPr>
          <p:nvPr>
            <p:ph type="ftr" sz="quarter" idx="12"/>
          </p:nvPr>
        </p:nvSpPr>
        <p:spPr/>
        <p:txBody>
          <a:bodyPr/>
          <a:lstStyle/>
          <a:p>
            <a:r>
              <a:rPr lang="en-US" noProof="0" smtClean="0"/>
              <a:t>dr. PANCIK University of Zilina : Presentation for students WHAT IS EPB ? </a:t>
            </a:r>
            <a:endParaRPr lang="en-US" noProof="0"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4884270" cy="4488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lokTextu 4"/>
          <p:cNvSpPr txBox="1"/>
          <p:nvPr/>
        </p:nvSpPr>
        <p:spPr>
          <a:xfrm>
            <a:off x="208136" y="5731382"/>
            <a:ext cx="7920880" cy="923330"/>
          </a:xfrm>
          <a:prstGeom prst="rect">
            <a:avLst/>
          </a:prstGeom>
          <a:noFill/>
        </p:spPr>
        <p:txBody>
          <a:bodyPr wrap="square" rtlCol="0">
            <a:spAutoFit/>
          </a:bodyPr>
          <a:lstStyle/>
          <a:p>
            <a:r>
              <a:rPr lang="en-US" sz="1200" b="1" dirty="0"/>
              <a:t>Source : </a:t>
            </a:r>
            <a:endParaRPr lang="en-US" sz="1200" b="1" dirty="0" smtClean="0"/>
          </a:p>
          <a:p>
            <a:r>
              <a:rPr lang="en-US" sz="1200" i="1" dirty="0" smtClean="0"/>
              <a:t>http</a:t>
            </a:r>
            <a:r>
              <a:rPr lang="en-US" sz="1200" i="1" dirty="0"/>
              <a:t>://</a:t>
            </a:r>
            <a:r>
              <a:rPr lang="en-US" sz="1400" i="1" dirty="0"/>
              <a:t>www.continental-automotive.com/www/automotive_de_en/themes/passenger_cars/chassis_safety/ved/ebs_family_en.html?page=3</a:t>
            </a:r>
            <a:endParaRPr lang="sk-SK" sz="1400" i="1" dirty="0"/>
          </a:p>
        </p:txBody>
      </p:sp>
    </p:spTree>
    <p:extLst>
      <p:ext uri="{BB962C8B-B14F-4D97-AF65-F5344CB8AC3E}">
        <p14:creationId xmlns:p14="http://schemas.microsoft.com/office/powerpoint/2010/main" val="78667242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p:cNvSpPr>
            <a:spLocks noChangeArrowheads="1"/>
          </p:cNvSpPr>
          <p:nvPr/>
        </p:nvSpPr>
        <p:spPr bwMode="auto">
          <a:xfrm>
            <a:off x="4431323" y="4256943"/>
            <a:ext cx="3453912" cy="1463919"/>
          </a:xfrm>
          <a:prstGeom prst="rect">
            <a:avLst/>
          </a:prstGeom>
          <a:solidFill>
            <a:srgbClr val="FFCC66">
              <a:alpha val="80000"/>
            </a:srgbClr>
          </a:solidFill>
          <a:ln w="9525" algn="ctr">
            <a:solidFill>
              <a:schemeClr val="tx1"/>
            </a:solidFill>
            <a:miter lim="800000"/>
            <a:headEnd/>
            <a:tailEnd/>
          </a:ln>
          <a:effectLst/>
        </p:spPr>
        <p:txBody>
          <a:bodyPr wrap="none" anchor="ctr"/>
          <a:lstStyle/>
          <a:p>
            <a:endParaRPr lang="de-DE" sz="1662"/>
          </a:p>
        </p:txBody>
      </p:sp>
      <p:sp>
        <p:nvSpPr>
          <p:cNvPr id="994307" name="AutoShape 3"/>
          <p:cNvSpPr>
            <a:spLocks noChangeArrowheads="1"/>
          </p:cNvSpPr>
          <p:nvPr/>
        </p:nvSpPr>
        <p:spPr bwMode="auto">
          <a:xfrm>
            <a:off x="4412887" y="4922634"/>
            <a:ext cx="2110154" cy="731226"/>
          </a:xfrm>
          <a:prstGeom prst="homePlate">
            <a:avLst>
              <a:gd name="adj" fmla="val 72144"/>
            </a:avLst>
          </a:prstGeom>
          <a:solidFill>
            <a:srgbClr val="99CCFF"/>
          </a:solidFill>
          <a:ln w="9525" algn="ctr">
            <a:solidFill>
              <a:schemeClr val="tx1"/>
            </a:solidFill>
            <a:miter lim="800000"/>
            <a:headEnd/>
            <a:tailEnd/>
          </a:ln>
          <a:effectLst/>
        </p:spPr>
        <p:txBody>
          <a:bodyPr wrap="none" anchor="ctr"/>
          <a:lstStyle/>
          <a:p>
            <a:endParaRPr lang="de-DE" sz="1662"/>
          </a:p>
        </p:txBody>
      </p:sp>
      <p:sp>
        <p:nvSpPr>
          <p:cNvPr id="994308" name="AutoShape 4"/>
          <p:cNvSpPr>
            <a:spLocks noChangeArrowheads="1"/>
          </p:cNvSpPr>
          <p:nvPr/>
        </p:nvSpPr>
        <p:spPr bwMode="auto">
          <a:xfrm>
            <a:off x="4437185" y="4255478"/>
            <a:ext cx="2110154" cy="731227"/>
          </a:xfrm>
          <a:prstGeom prst="homePlate">
            <a:avLst>
              <a:gd name="adj" fmla="val 72144"/>
            </a:avLst>
          </a:prstGeom>
          <a:solidFill>
            <a:srgbClr val="99CCFF"/>
          </a:solidFill>
          <a:ln w="9525" algn="ctr">
            <a:solidFill>
              <a:schemeClr val="tx1"/>
            </a:solidFill>
            <a:miter lim="800000"/>
            <a:headEnd/>
            <a:tailEnd/>
          </a:ln>
          <a:effectLst/>
        </p:spPr>
        <p:txBody>
          <a:bodyPr wrap="none" anchor="ctr"/>
          <a:lstStyle/>
          <a:p>
            <a:endParaRPr lang="de-DE" sz="1662"/>
          </a:p>
        </p:txBody>
      </p:sp>
      <p:sp>
        <p:nvSpPr>
          <p:cNvPr id="994309" name="Rectangle 5"/>
          <p:cNvSpPr>
            <a:spLocks noGrp="1" noChangeArrowheads="1"/>
          </p:cNvSpPr>
          <p:nvPr>
            <p:ph type="title"/>
          </p:nvPr>
        </p:nvSpPr>
        <p:spPr>
          <a:xfrm>
            <a:off x="457200" y="274638"/>
            <a:ext cx="7467600" cy="831727"/>
          </a:xfrm>
        </p:spPr>
        <p:txBody>
          <a:bodyPr>
            <a:normAutofit fontScale="90000"/>
          </a:bodyPr>
          <a:lstStyle/>
          <a:p>
            <a:r>
              <a:rPr lang="en-US" dirty="0"/>
              <a:t>MK100ESC + IPB</a:t>
            </a:r>
            <a:br>
              <a:rPr lang="en-US" dirty="0"/>
            </a:br>
            <a:r>
              <a:rPr lang="en-US" dirty="0"/>
              <a:t>(integrated parking brake)</a:t>
            </a:r>
          </a:p>
        </p:txBody>
      </p:sp>
      <p:sp>
        <p:nvSpPr>
          <p:cNvPr id="994310" name="Rectangle 6"/>
          <p:cNvSpPr>
            <a:spLocks noGrp="1" noChangeArrowheads="1"/>
          </p:cNvSpPr>
          <p:nvPr>
            <p:ph sz="quarter" idx="1"/>
          </p:nvPr>
        </p:nvSpPr>
        <p:spPr>
          <a:xfrm>
            <a:off x="4409343" y="1346690"/>
            <a:ext cx="4402015" cy="2800742"/>
          </a:xfrm>
        </p:spPr>
        <p:txBody>
          <a:bodyPr>
            <a:normAutofit fontScale="85000" lnSpcReduction="20000"/>
          </a:bodyPr>
          <a:lstStyle/>
          <a:p>
            <a:pPr>
              <a:lnSpc>
                <a:spcPct val="90000"/>
              </a:lnSpc>
              <a:spcAft>
                <a:spcPct val="45000"/>
              </a:spcAft>
              <a:buFont typeface="Arial" charset="0"/>
              <a:buNone/>
            </a:pPr>
            <a:r>
              <a:rPr lang="en-US" sz="1108" b="1" dirty="0">
                <a:solidFill>
                  <a:schemeClr val="tx2"/>
                </a:solidFill>
              </a:rPr>
              <a:t>Functions</a:t>
            </a:r>
          </a:p>
          <a:p>
            <a:pPr>
              <a:lnSpc>
                <a:spcPct val="90000"/>
              </a:lnSpc>
              <a:spcAft>
                <a:spcPct val="45000"/>
              </a:spcAft>
            </a:pPr>
            <a:r>
              <a:rPr lang="en-US" sz="1108" dirty="0">
                <a:solidFill>
                  <a:schemeClr val="tx2"/>
                </a:solidFill>
              </a:rPr>
              <a:t> Static Apply and Release</a:t>
            </a:r>
          </a:p>
          <a:p>
            <a:pPr>
              <a:lnSpc>
                <a:spcPct val="90000"/>
              </a:lnSpc>
              <a:spcAft>
                <a:spcPct val="45000"/>
              </a:spcAft>
            </a:pPr>
            <a:r>
              <a:rPr lang="en-US" sz="1108" dirty="0">
                <a:solidFill>
                  <a:schemeClr val="tx2"/>
                </a:solidFill>
              </a:rPr>
              <a:t> DAR (</a:t>
            </a:r>
            <a:r>
              <a:rPr lang="en-US" sz="1108" dirty="0">
                <a:solidFill>
                  <a:schemeClr val="tx2"/>
                </a:solidFill>
                <a:sym typeface="Wingdings" pitchFamily="2" charset="2"/>
              </a:rPr>
              <a:t>Drive Away Release)</a:t>
            </a:r>
          </a:p>
          <a:p>
            <a:pPr>
              <a:lnSpc>
                <a:spcPct val="90000"/>
              </a:lnSpc>
              <a:spcAft>
                <a:spcPct val="45000"/>
              </a:spcAft>
            </a:pPr>
            <a:r>
              <a:rPr lang="en-US" sz="1108" dirty="0">
                <a:solidFill>
                  <a:schemeClr val="tx2"/>
                </a:solidFill>
                <a:sym typeface="Wingdings" pitchFamily="2" charset="2"/>
              </a:rPr>
              <a:t> </a:t>
            </a:r>
            <a:r>
              <a:rPr lang="en-US" sz="1108" dirty="0">
                <a:solidFill>
                  <a:schemeClr val="tx2"/>
                </a:solidFill>
              </a:rPr>
              <a:t>Dynamic Brake Function via ESC and/or IPB actuator</a:t>
            </a:r>
            <a:r>
              <a:rPr lang="en-US" sz="1108" dirty="0">
                <a:solidFill>
                  <a:schemeClr val="tx2"/>
                </a:solidFill>
                <a:sym typeface="Wingdings" pitchFamily="2" charset="2"/>
              </a:rPr>
              <a:t> </a:t>
            </a:r>
          </a:p>
          <a:p>
            <a:pPr>
              <a:lnSpc>
                <a:spcPct val="90000"/>
              </a:lnSpc>
              <a:spcAft>
                <a:spcPct val="45000"/>
              </a:spcAft>
            </a:pPr>
            <a:r>
              <a:rPr lang="en-US" sz="1108" dirty="0">
                <a:solidFill>
                  <a:schemeClr val="tx2"/>
                </a:solidFill>
                <a:sym typeface="Wingdings" pitchFamily="2" charset="2"/>
              </a:rPr>
              <a:t> Hot Disk Re-clamp</a:t>
            </a:r>
          </a:p>
          <a:p>
            <a:pPr>
              <a:lnSpc>
                <a:spcPct val="90000"/>
              </a:lnSpc>
              <a:spcAft>
                <a:spcPct val="45000"/>
              </a:spcAft>
            </a:pPr>
            <a:r>
              <a:rPr lang="en-US" sz="1108" dirty="0">
                <a:solidFill>
                  <a:schemeClr val="tx2"/>
                </a:solidFill>
                <a:sym typeface="Wingdings" pitchFamily="2" charset="2"/>
              </a:rPr>
              <a:t> Roller </a:t>
            </a:r>
            <a:r>
              <a:rPr lang="en-US" sz="1108" dirty="0" err="1">
                <a:solidFill>
                  <a:schemeClr val="tx2"/>
                </a:solidFill>
                <a:sym typeface="Wingdings" pitchFamily="2" charset="2"/>
              </a:rPr>
              <a:t>dyno</a:t>
            </a:r>
            <a:r>
              <a:rPr lang="en-US" sz="1108" dirty="0">
                <a:solidFill>
                  <a:schemeClr val="tx2"/>
                </a:solidFill>
                <a:sym typeface="Wingdings" pitchFamily="2" charset="2"/>
              </a:rPr>
              <a:t> detection</a:t>
            </a:r>
          </a:p>
          <a:p>
            <a:pPr>
              <a:lnSpc>
                <a:spcPct val="90000"/>
              </a:lnSpc>
              <a:spcAft>
                <a:spcPct val="45000"/>
              </a:spcAft>
            </a:pPr>
            <a:endParaRPr lang="en-US" sz="1108" dirty="0">
              <a:solidFill>
                <a:schemeClr val="tx2"/>
              </a:solidFill>
            </a:endParaRPr>
          </a:p>
          <a:p>
            <a:pPr>
              <a:lnSpc>
                <a:spcPct val="90000"/>
              </a:lnSpc>
              <a:spcAft>
                <a:spcPct val="45000"/>
              </a:spcAft>
              <a:buFont typeface="Arial" charset="0"/>
              <a:buNone/>
            </a:pPr>
            <a:r>
              <a:rPr lang="en-US" sz="1108" b="1" dirty="0">
                <a:solidFill>
                  <a:schemeClr val="tx2"/>
                </a:solidFill>
              </a:rPr>
              <a:t>Technical Data IPB</a:t>
            </a:r>
          </a:p>
          <a:p>
            <a:pPr>
              <a:lnSpc>
                <a:spcPct val="90000"/>
              </a:lnSpc>
              <a:spcAft>
                <a:spcPct val="45000"/>
              </a:spcAft>
            </a:pPr>
            <a:r>
              <a:rPr lang="en-US" sz="1108" dirty="0">
                <a:solidFill>
                  <a:schemeClr val="tx2"/>
                </a:solidFill>
              </a:rPr>
              <a:t> Clamping force :	up to 18 kN</a:t>
            </a:r>
          </a:p>
          <a:p>
            <a:pPr>
              <a:lnSpc>
                <a:spcPct val="90000"/>
              </a:lnSpc>
              <a:spcAft>
                <a:spcPct val="45000"/>
              </a:spcAft>
            </a:pPr>
            <a:r>
              <a:rPr lang="en-US" sz="1108" dirty="0">
                <a:solidFill>
                  <a:schemeClr val="tx2"/>
                </a:solidFill>
              </a:rPr>
              <a:t> Apply time:	</a:t>
            </a:r>
            <a:r>
              <a:rPr lang="en-US" sz="1108" dirty="0">
                <a:solidFill>
                  <a:schemeClr val="tx2"/>
                </a:solidFill>
              </a:rPr>
              <a:t>~1,0s </a:t>
            </a:r>
            <a:r>
              <a:rPr lang="en-US" sz="1108" dirty="0">
                <a:solidFill>
                  <a:schemeClr val="tx2"/>
                </a:solidFill>
              </a:rPr>
              <a:t>to </a:t>
            </a:r>
            <a:r>
              <a:rPr lang="en-US" sz="1108" dirty="0" err="1">
                <a:solidFill>
                  <a:schemeClr val="tx2"/>
                </a:solidFill>
              </a:rPr>
              <a:t>Fmax</a:t>
            </a:r>
            <a:endParaRPr lang="en-US" sz="1108" dirty="0">
              <a:solidFill>
                <a:schemeClr val="tx2"/>
              </a:solidFill>
            </a:endParaRPr>
          </a:p>
          <a:p>
            <a:pPr>
              <a:lnSpc>
                <a:spcPct val="90000"/>
              </a:lnSpc>
              <a:spcAft>
                <a:spcPct val="45000"/>
              </a:spcAft>
            </a:pPr>
            <a:r>
              <a:rPr lang="en-US" sz="1108" dirty="0">
                <a:solidFill>
                  <a:schemeClr val="tx2"/>
                </a:solidFill>
              </a:rPr>
              <a:t> Release time:	~</a:t>
            </a:r>
            <a:r>
              <a:rPr lang="en-US" sz="1108" dirty="0">
                <a:solidFill>
                  <a:schemeClr val="tx2"/>
                </a:solidFill>
              </a:rPr>
              <a:t>0,8s </a:t>
            </a:r>
            <a:endParaRPr lang="en-US" sz="1108" dirty="0">
              <a:solidFill>
                <a:schemeClr val="tx2"/>
              </a:solidFill>
            </a:endParaRPr>
          </a:p>
          <a:p>
            <a:pPr>
              <a:lnSpc>
                <a:spcPct val="90000"/>
              </a:lnSpc>
              <a:spcAft>
                <a:spcPct val="45000"/>
              </a:spcAft>
            </a:pPr>
            <a:r>
              <a:rPr lang="en-US" sz="1108" dirty="0">
                <a:solidFill>
                  <a:schemeClr val="tx2"/>
                </a:solidFill>
              </a:rPr>
              <a:t> Life time:		100.000 cycles with </a:t>
            </a:r>
            <a:r>
              <a:rPr lang="en-US" sz="1108" dirty="0" err="1">
                <a:solidFill>
                  <a:schemeClr val="tx2"/>
                </a:solidFill>
              </a:rPr>
              <a:t>Fmax</a:t>
            </a:r>
            <a:endParaRPr lang="en-US" sz="1108" dirty="0"/>
          </a:p>
        </p:txBody>
      </p:sp>
      <p:sp>
        <p:nvSpPr>
          <p:cNvPr id="2" name="Zástupný objekt pre dátum 1"/>
          <p:cNvSpPr>
            <a:spLocks noGrp="1"/>
          </p:cNvSpPr>
          <p:nvPr>
            <p:ph type="dt" sz="half" idx="14"/>
          </p:nvPr>
        </p:nvSpPr>
        <p:spPr/>
        <p:txBody>
          <a:bodyPr/>
          <a:lstStyle/>
          <a:p>
            <a:r>
              <a:rPr lang="sk-SK" noProof="0" smtClean="0"/>
              <a:t>30 October 2019</a:t>
            </a:r>
            <a:endParaRPr lang="en-US" noProof="0"/>
          </a:p>
        </p:txBody>
      </p:sp>
      <p:sp>
        <p:nvSpPr>
          <p:cNvPr id="3" name="Zástupný objekt pre pätu 2"/>
          <p:cNvSpPr>
            <a:spLocks noGrp="1"/>
          </p:cNvSpPr>
          <p:nvPr>
            <p:ph type="ftr" sz="quarter" idx="16"/>
          </p:nvPr>
        </p:nvSpPr>
        <p:spPr/>
        <p:txBody>
          <a:bodyPr/>
          <a:lstStyle/>
          <a:p>
            <a:r>
              <a:rPr lang="en-US" noProof="0" smtClean="0"/>
              <a:t>dr. PANCIK University of Zilina : Presentation for students WHAT IS EPB ? </a:t>
            </a:r>
            <a:endParaRPr lang="en-US" noProof="0" dirty="0"/>
          </a:p>
        </p:txBody>
      </p:sp>
      <p:sp>
        <p:nvSpPr>
          <p:cNvPr id="994311" name="Rectangle 7"/>
          <p:cNvSpPr>
            <a:spLocks noChangeArrowheads="1"/>
          </p:cNvSpPr>
          <p:nvPr/>
        </p:nvSpPr>
        <p:spPr bwMode="auto">
          <a:xfrm>
            <a:off x="893885" y="1260231"/>
            <a:ext cx="2740269" cy="4445977"/>
          </a:xfrm>
          <a:prstGeom prst="rect">
            <a:avLst/>
          </a:prstGeom>
          <a:solidFill>
            <a:srgbClr val="FFCC00">
              <a:alpha val="50000"/>
            </a:srgbClr>
          </a:solidFill>
          <a:ln w="19050">
            <a:solidFill>
              <a:srgbClr val="969696"/>
            </a:solidFill>
            <a:miter lim="800000"/>
            <a:headEnd/>
            <a:tailEnd/>
          </a:ln>
          <a:effectLst/>
        </p:spPr>
        <p:txBody>
          <a:bodyPr wrap="none" lIns="84401" tIns="42201" rIns="84401" bIns="42201" anchor="ctr"/>
          <a:lstStyle/>
          <a:p>
            <a:pPr defTabSz="805982">
              <a:spcAft>
                <a:spcPct val="0"/>
              </a:spcAft>
            </a:pPr>
            <a:endParaRPr lang="en-US" sz="1477"/>
          </a:p>
        </p:txBody>
      </p:sp>
      <p:sp>
        <p:nvSpPr>
          <p:cNvPr id="994312" name="Text Box 8"/>
          <p:cNvSpPr txBox="1">
            <a:spLocks noChangeArrowheads="1"/>
          </p:cNvSpPr>
          <p:nvPr/>
        </p:nvSpPr>
        <p:spPr bwMode="auto">
          <a:xfrm>
            <a:off x="912935" y="1269023"/>
            <a:ext cx="2725615" cy="341002"/>
          </a:xfrm>
          <a:prstGeom prst="rect">
            <a:avLst/>
          </a:prstGeom>
          <a:solidFill>
            <a:srgbClr val="C0C0C0"/>
          </a:solidFill>
          <a:ln w="19050">
            <a:solidFill>
              <a:schemeClr val="tx1"/>
            </a:solidFill>
            <a:miter lim="800000"/>
            <a:headEnd/>
            <a:tailEnd/>
          </a:ln>
          <a:effectLst/>
        </p:spPr>
        <p:txBody>
          <a:bodyPr lIns="84401" tIns="42201" rIns="84401" bIns="42201">
            <a:spAutoFit/>
          </a:bodyPr>
          <a:lstStyle/>
          <a:p>
            <a:pPr defTabSz="805982">
              <a:spcAft>
                <a:spcPct val="0"/>
              </a:spcAft>
            </a:pPr>
            <a:r>
              <a:rPr lang="en-US" sz="1662" b="1"/>
              <a:t>IPB</a:t>
            </a:r>
          </a:p>
        </p:txBody>
      </p:sp>
      <p:sp>
        <p:nvSpPr>
          <p:cNvPr id="994313" name="Rectangle 9"/>
          <p:cNvSpPr>
            <a:spLocks noChangeArrowheads="1"/>
          </p:cNvSpPr>
          <p:nvPr/>
        </p:nvSpPr>
        <p:spPr bwMode="auto">
          <a:xfrm>
            <a:off x="2485292" y="2091104"/>
            <a:ext cx="509954" cy="175846"/>
          </a:xfrm>
          <a:prstGeom prst="rect">
            <a:avLst/>
          </a:prstGeom>
          <a:solidFill>
            <a:srgbClr val="FF0000"/>
          </a:solidFill>
          <a:ln w="19050">
            <a:solidFill>
              <a:schemeClr val="tx1"/>
            </a:solidFill>
            <a:miter lim="800000"/>
            <a:headEnd/>
            <a:tailEnd/>
          </a:ln>
          <a:effectLst/>
        </p:spPr>
        <p:txBody>
          <a:bodyPr wrap="none" lIns="84401" tIns="42201" rIns="84401" bIns="42201" anchor="ctr"/>
          <a:lstStyle/>
          <a:p>
            <a:pPr defTabSz="805982">
              <a:spcAft>
                <a:spcPct val="0"/>
              </a:spcAft>
            </a:pPr>
            <a:r>
              <a:rPr lang="en-US" sz="923" b="1"/>
              <a:t>Actuator</a:t>
            </a:r>
          </a:p>
        </p:txBody>
      </p:sp>
      <p:sp>
        <p:nvSpPr>
          <p:cNvPr id="994314" name="Rectangle 10"/>
          <p:cNvSpPr>
            <a:spLocks noChangeArrowheads="1"/>
          </p:cNvSpPr>
          <p:nvPr/>
        </p:nvSpPr>
        <p:spPr bwMode="auto">
          <a:xfrm>
            <a:off x="2549770" y="1937239"/>
            <a:ext cx="186104" cy="49823"/>
          </a:xfrm>
          <a:prstGeom prst="rect">
            <a:avLst/>
          </a:prstGeom>
          <a:solidFill>
            <a:schemeClr val="bg1"/>
          </a:solidFill>
          <a:ln w="19050">
            <a:solidFill>
              <a:schemeClr val="tx1"/>
            </a:solidFill>
            <a:miter lim="800000"/>
            <a:headEnd/>
            <a:tailEnd/>
          </a:ln>
          <a:effectLst/>
        </p:spPr>
        <p:txBody>
          <a:bodyPr wrap="none" anchor="ctr"/>
          <a:lstStyle/>
          <a:p>
            <a:endParaRPr lang="de-DE" sz="1662"/>
          </a:p>
        </p:txBody>
      </p:sp>
      <p:sp>
        <p:nvSpPr>
          <p:cNvPr id="994315" name="Freeform 11"/>
          <p:cNvSpPr>
            <a:spLocks noChangeAspect="1"/>
          </p:cNvSpPr>
          <p:nvPr/>
        </p:nvSpPr>
        <p:spPr bwMode="auto">
          <a:xfrm>
            <a:off x="2435470" y="1663213"/>
            <a:ext cx="338504" cy="348109"/>
          </a:xfrm>
          <a:custGeom>
            <a:avLst/>
            <a:gdLst/>
            <a:ahLst/>
            <a:cxnLst>
              <a:cxn ang="0">
                <a:pos x="23" y="0"/>
              </a:cxn>
              <a:cxn ang="0">
                <a:pos x="9" y="13"/>
              </a:cxn>
              <a:cxn ang="0">
                <a:pos x="0" y="36"/>
              </a:cxn>
              <a:cxn ang="0">
                <a:pos x="1" y="268"/>
              </a:cxn>
              <a:cxn ang="0">
                <a:pos x="9" y="290"/>
              </a:cxn>
              <a:cxn ang="0">
                <a:pos x="23" y="300"/>
              </a:cxn>
              <a:cxn ang="0">
                <a:pos x="246" y="300"/>
              </a:cxn>
              <a:cxn ang="0">
                <a:pos x="246" y="222"/>
              </a:cxn>
              <a:cxn ang="0">
                <a:pos x="62" y="221"/>
              </a:cxn>
              <a:cxn ang="0">
                <a:pos x="61" y="55"/>
              </a:cxn>
              <a:cxn ang="0">
                <a:pos x="228" y="55"/>
              </a:cxn>
              <a:cxn ang="0">
                <a:pos x="228" y="35"/>
              </a:cxn>
              <a:cxn ang="0">
                <a:pos x="173" y="1"/>
              </a:cxn>
              <a:cxn ang="0">
                <a:pos x="23" y="0"/>
              </a:cxn>
            </a:cxnLst>
            <a:rect l="0" t="0" r="r" b="b"/>
            <a:pathLst>
              <a:path w="246" h="300">
                <a:moveTo>
                  <a:pt x="23" y="0"/>
                </a:moveTo>
                <a:lnTo>
                  <a:pt x="9" y="13"/>
                </a:lnTo>
                <a:lnTo>
                  <a:pt x="0" y="36"/>
                </a:lnTo>
                <a:lnTo>
                  <a:pt x="1" y="268"/>
                </a:lnTo>
                <a:lnTo>
                  <a:pt x="9" y="290"/>
                </a:lnTo>
                <a:lnTo>
                  <a:pt x="23" y="300"/>
                </a:lnTo>
                <a:lnTo>
                  <a:pt x="246" y="300"/>
                </a:lnTo>
                <a:lnTo>
                  <a:pt x="246" y="222"/>
                </a:lnTo>
                <a:lnTo>
                  <a:pt x="62" y="221"/>
                </a:lnTo>
                <a:lnTo>
                  <a:pt x="61" y="55"/>
                </a:lnTo>
                <a:lnTo>
                  <a:pt x="228" y="55"/>
                </a:lnTo>
                <a:lnTo>
                  <a:pt x="228" y="35"/>
                </a:lnTo>
                <a:lnTo>
                  <a:pt x="173" y="1"/>
                </a:lnTo>
                <a:lnTo>
                  <a:pt x="23" y="0"/>
                </a:lnTo>
                <a:close/>
              </a:path>
            </a:pathLst>
          </a:custGeom>
          <a:solidFill>
            <a:srgbClr val="DDDDDD"/>
          </a:solidFill>
          <a:ln w="19050" cmpd="sng">
            <a:solidFill>
              <a:srgbClr val="000000"/>
            </a:solidFill>
            <a:prstDash val="solid"/>
            <a:round/>
            <a:headEnd/>
            <a:tailEnd/>
          </a:ln>
        </p:spPr>
        <p:txBody>
          <a:bodyPr>
            <a:spAutoFit/>
          </a:bodyPr>
          <a:lstStyle/>
          <a:p>
            <a:endParaRPr lang="de-DE" sz="1662"/>
          </a:p>
        </p:txBody>
      </p:sp>
      <p:sp>
        <p:nvSpPr>
          <p:cNvPr id="994316" name="Rectangle 12"/>
          <p:cNvSpPr>
            <a:spLocks noChangeArrowheads="1"/>
          </p:cNvSpPr>
          <p:nvPr/>
        </p:nvSpPr>
        <p:spPr bwMode="auto">
          <a:xfrm>
            <a:off x="2549769" y="1742343"/>
            <a:ext cx="187569" cy="67408"/>
          </a:xfrm>
          <a:prstGeom prst="rect">
            <a:avLst/>
          </a:prstGeom>
          <a:solidFill>
            <a:srgbClr val="333333"/>
          </a:solidFill>
          <a:ln w="19050">
            <a:solidFill>
              <a:schemeClr val="tx1"/>
            </a:solidFill>
            <a:miter lim="800000"/>
            <a:headEnd/>
            <a:tailEnd/>
          </a:ln>
          <a:effectLst/>
        </p:spPr>
        <p:txBody>
          <a:bodyPr wrap="none" anchor="ctr"/>
          <a:lstStyle/>
          <a:p>
            <a:endParaRPr lang="de-DE" sz="1662"/>
          </a:p>
        </p:txBody>
      </p:sp>
      <p:sp>
        <p:nvSpPr>
          <p:cNvPr id="994317" name="Rectangle 13"/>
          <p:cNvSpPr>
            <a:spLocks noChangeArrowheads="1"/>
          </p:cNvSpPr>
          <p:nvPr/>
        </p:nvSpPr>
        <p:spPr bwMode="auto">
          <a:xfrm>
            <a:off x="2557096" y="1973874"/>
            <a:ext cx="169985" cy="114300"/>
          </a:xfrm>
          <a:prstGeom prst="rect">
            <a:avLst/>
          </a:prstGeom>
          <a:solidFill>
            <a:srgbClr val="0033CC"/>
          </a:solidFill>
          <a:ln w="19050">
            <a:solidFill>
              <a:schemeClr val="tx1"/>
            </a:solidFill>
            <a:miter lim="800000"/>
            <a:headEnd/>
            <a:tailEnd/>
          </a:ln>
          <a:effectLst/>
        </p:spPr>
        <p:txBody>
          <a:bodyPr wrap="none" lIns="84401" tIns="42201" rIns="84401" bIns="42201" anchor="ctr"/>
          <a:lstStyle/>
          <a:p>
            <a:pPr defTabSz="805982">
              <a:spcAft>
                <a:spcPct val="0"/>
              </a:spcAft>
            </a:pPr>
            <a:endParaRPr lang="en-US" sz="1939"/>
          </a:p>
        </p:txBody>
      </p:sp>
      <p:sp>
        <p:nvSpPr>
          <p:cNvPr id="994318" name="Rectangle 14"/>
          <p:cNvSpPr>
            <a:spLocks noChangeArrowheads="1"/>
          </p:cNvSpPr>
          <p:nvPr/>
        </p:nvSpPr>
        <p:spPr bwMode="auto">
          <a:xfrm>
            <a:off x="2549769" y="1868366"/>
            <a:ext cx="187569" cy="68873"/>
          </a:xfrm>
          <a:prstGeom prst="rect">
            <a:avLst/>
          </a:prstGeom>
          <a:solidFill>
            <a:srgbClr val="333333"/>
          </a:solidFill>
          <a:ln w="19050">
            <a:solidFill>
              <a:schemeClr val="tx1"/>
            </a:solidFill>
            <a:miter lim="800000"/>
            <a:headEnd/>
            <a:tailEnd/>
          </a:ln>
          <a:effectLst/>
        </p:spPr>
        <p:txBody>
          <a:bodyPr wrap="none" anchor="ctr"/>
          <a:lstStyle/>
          <a:p>
            <a:endParaRPr lang="de-DE" sz="1662"/>
          </a:p>
        </p:txBody>
      </p:sp>
      <p:sp>
        <p:nvSpPr>
          <p:cNvPr id="994319" name="Rectangle 15"/>
          <p:cNvSpPr>
            <a:spLocks noChangeArrowheads="1"/>
          </p:cNvSpPr>
          <p:nvPr/>
        </p:nvSpPr>
        <p:spPr bwMode="auto">
          <a:xfrm>
            <a:off x="2791558" y="1754066"/>
            <a:ext cx="526073" cy="55685"/>
          </a:xfrm>
          <a:prstGeom prst="rect">
            <a:avLst/>
          </a:prstGeom>
          <a:solidFill>
            <a:schemeClr val="bg1"/>
          </a:solidFill>
          <a:ln w="19050">
            <a:solidFill>
              <a:schemeClr val="tx1"/>
            </a:solidFill>
            <a:miter lim="800000"/>
            <a:headEnd/>
            <a:tailEnd/>
          </a:ln>
          <a:effectLst/>
        </p:spPr>
        <p:txBody>
          <a:bodyPr wrap="none" anchor="ctr"/>
          <a:lstStyle/>
          <a:p>
            <a:endParaRPr lang="de-DE" sz="1662"/>
          </a:p>
        </p:txBody>
      </p:sp>
      <p:sp>
        <p:nvSpPr>
          <p:cNvPr id="994320" name="Rectangle 16"/>
          <p:cNvSpPr>
            <a:spLocks noChangeArrowheads="1"/>
          </p:cNvSpPr>
          <p:nvPr/>
        </p:nvSpPr>
        <p:spPr bwMode="auto">
          <a:xfrm>
            <a:off x="2533650" y="1809751"/>
            <a:ext cx="1043354" cy="54219"/>
          </a:xfrm>
          <a:prstGeom prst="rect">
            <a:avLst/>
          </a:prstGeom>
          <a:solidFill>
            <a:schemeClr val="bg1"/>
          </a:solidFill>
          <a:ln w="19050">
            <a:solidFill>
              <a:schemeClr val="tx1"/>
            </a:solidFill>
            <a:miter lim="800000"/>
            <a:headEnd/>
            <a:tailEnd/>
          </a:ln>
          <a:effectLst/>
        </p:spPr>
        <p:txBody>
          <a:bodyPr wrap="none" anchor="ctr"/>
          <a:lstStyle/>
          <a:p>
            <a:endParaRPr lang="de-DE" sz="1662"/>
          </a:p>
        </p:txBody>
      </p:sp>
      <p:sp>
        <p:nvSpPr>
          <p:cNvPr id="994321" name="Line 17"/>
          <p:cNvSpPr>
            <a:spLocks noChangeShapeType="1"/>
          </p:cNvSpPr>
          <p:nvPr/>
        </p:nvSpPr>
        <p:spPr bwMode="auto">
          <a:xfrm>
            <a:off x="3053862" y="1676400"/>
            <a:ext cx="0" cy="304800"/>
          </a:xfrm>
          <a:prstGeom prst="line">
            <a:avLst/>
          </a:prstGeom>
          <a:noFill/>
          <a:ln w="12700">
            <a:solidFill>
              <a:schemeClr val="tx1"/>
            </a:solidFill>
            <a:prstDash val="dashDot"/>
            <a:round/>
            <a:headEnd/>
            <a:tailEnd/>
          </a:ln>
          <a:effectLst/>
        </p:spPr>
        <p:txBody>
          <a:bodyPr/>
          <a:lstStyle/>
          <a:p>
            <a:endParaRPr lang="de-DE" sz="1662"/>
          </a:p>
        </p:txBody>
      </p:sp>
      <p:sp>
        <p:nvSpPr>
          <p:cNvPr id="994322" name="Rectangle 18"/>
          <p:cNvSpPr>
            <a:spLocks noChangeArrowheads="1"/>
          </p:cNvSpPr>
          <p:nvPr/>
        </p:nvSpPr>
        <p:spPr bwMode="auto">
          <a:xfrm rot="10800000" flipV="1">
            <a:off x="2476500" y="4933951"/>
            <a:ext cx="509954" cy="174380"/>
          </a:xfrm>
          <a:prstGeom prst="rect">
            <a:avLst/>
          </a:prstGeom>
          <a:solidFill>
            <a:srgbClr val="FF0000"/>
          </a:solidFill>
          <a:ln w="19050">
            <a:solidFill>
              <a:schemeClr val="tx1"/>
            </a:solidFill>
            <a:miter lim="800000"/>
            <a:headEnd/>
            <a:tailEnd/>
          </a:ln>
          <a:effectLst/>
        </p:spPr>
        <p:txBody>
          <a:bodyPr wrap="none" lIns="84401" tIns="42201" rIns="84401" bIns="42201" anchor="ctr"/>
          <a:lstStyle/>
          <a:p>
            <a:pPr defTabSz="805982">
              <a:spcAft>
                <a:spcPct val="0"/>
              </a:spcAft>
            </a:pPr>
            <a:r>
              <a:rPr lang="en-US" sz="923" b="1"/>
              <a:t>Actuator</a:t>
            </a:r>
          </a:p>
        </p:txBody>
      </p:sp>
      <p:sp>
        <p:nvSpPr>
          <p:cNvPr id="994323" name="Rectangle 19"/>
          <p:cNvSpPr>
            <a:spLocks noChangeArrowheads="1"/>
          </p:cNvSpPr>
          <p:nvPr/>
        </p:nvSpPr>
        <p:spPr bwMode="auto">
          <a:xfrm flipV="1">
            <a:off x="2555631" y="5213839"/>
            <a:ext cx="186104" cy="49823"/>
          </a:xfrm>
          <a:prstGeom prst="rect">
            <a:avLst/>
          </a:prstGeom>
          <a:solidFill>
            <a:schemeClr val="bg1"/>
          </a:solidFill>
          <a:ln w="19050">
            <a:solidFill>
              <a:schemeClr val="tx1"/>
            </a:solidFill>
            <a:miter lim="800000"/>
            <a:headEnd/>
            <a:tailEnd/>
          </a:ln>
          <a:effectLst/>
        </p:spPr>
        <p:txBody>
          <a:bodyPr wrap="none" anchor="ctr"/>
          <a:lstStyle/>
          <a:p>
            <a:endParaRPr lang="de-DE" sz="1662"/>
          </a:p>
        </p:txBody>
      </p:sp>
      <p:sp>
        <p:nvSpPr>
          <p:cNvPr id="994324" name="Freeform 20"/>
          <p:cNvSpPr>
            <a:spLocks noChangeAspect="1"/>
          </p:cNvSpPr>
          <p:nvPr/>
        </p:nvSpPr>
        <p:spPr bwMode="auto">
          <a:xfrm flipV="1">
            <a:off x="2441331" y="5114193"/>
            <a:ext cx="337038" cy="348109"/>
          </a:xfrm>
          <a:custGeom>
            <a:avLst/>
            <a:gdLst/>
            <a:ahLst/>
            <a:cxnLst>
              <a:cxn ang="0">
                <a:pos x="23" y="0"/>
              </a:cxn>
              <a:cxn ang="0">
                <a:pos x="9" y="13"/>
              </a:cxn>
              <a:cxn ang="0">
                <a:pos x="0" y="36"/>
              </a:cxn>
              <a:cxn ang="0">
                <a:pos x="1" y="268"/>
              </a:cxn>
              <a:cxn ang="0">
                <a:pos x="9" y="290"/>
              </a:cxn>
              <a:cxn ang="0">
                <a:pos x="23" y="300"/>
              </a:cxn>
              <a:cxn ang="0">
                <a:pos x="246" y="300"/>
              </a:cxn>
              <a:cxn ang="0">
                <a:pos x="246" y="222"/>
              </a:cxn>
              <a:cxn ang="0">
                <a:pos x="62" y="221"/>
              </a:cxn>
              <a:cxn ang="0">
                <a:pos x="61" y="55"/>
              </a:cxn>
              <a:cxn ang="0">
                <a:pos x="228" y="55"/>
              </a:cxn>
              <a:cxn ang="0">
                <a:pos x="228" y="35"/>
              </a:cxn>
              <a:cxn ang="0">
                <a:pos x="173" y="1"/>
              </a:cxn>
              <a:cxn ang="0">
                <a:pos x="23" y="0"/>
              </a:cxn>
            </a:cxnLst>
            <a:rect l="0" t="0" r="r" b="b"/>
            <a:pathLst>
              <a:path w="246" h="300">
                <a:moveTo>
                  <a:pt x="23" y="0"/>
                </a:moveTo>
                <a:lnTo>
                  <a:pt x="9" y="13"/>
                </a:lnTo>
                <a:lnTo>
                  <a:pt x="0" y="36"/>
                </a:lnTo>
                <a:lnTo>
                  <a:pt x="1" y="268"/>
                </a:lnTo>
                <a:lnTo>
                  <a:pt x="9" y="290"/>
                </a:lnTo>
                <a:lnTo>
                  <a:pt x="23" y="300"/>
                </a:lnTo>
                <a:lnTo>
                  <a:pt x="246" y="300"/>
                </a:lnTo>
                <a:lnTo>
                  <a:pt x="246" y="222"/>
                </a:lnTo>
                <a:lnTo>
                  <a:pt x="62" y="221"/>
                </a:lnTo>
                <a:lnTo>
                  <a:pt x="61" y="55"/>
                </a:lnTo>
                <a:lnTo>
                  <a:pt x="228" y="55"/>
                </a:lnTo>
                <a:lnTo>
                  <a:pt x="228" y="35"/>
                </a:lnTo>
                <a:lnTo>
                  <a:pt x="173" y="1"/>
                </a:lnTo>
                <a:lnTo>
                  <a:pt x="23" y="0"/>
                </a:lnTo>
                <a:close/>
              </a:path>
            </a:pathLst>
          </a:custGeom>
          <a:solidFill>
            <a:srgbClr val="DDDDDD"/>
          </a:solidFill>
          <a:ln w="19050" cmpd="sng">
            <a:solidFill>
              <a:srgbClr val="000000"/>
            </a:solidFill>
            <a:prstDash val="solid"/>
            <a:round/>
            <a:headEnd/>
            <a:tailEnd/>
          </a:ln>
        </p:spPr>
        <p:txBody>
          <a:bodyPr>
            <a:spAutoFit/>
          </a:bodyPr>
          <a:lstStyle/>
          <a:p>
            <a:endParaRPr lang="de-DE" sz="1662"/>
          </a:p>
        </p:txBody>
      </p:sp>
      <p:sp>
        <p:nvSpPr>
          <p:cNvPr id="994325" name="Rectangle 21"/>
          <p:cNvSpPr>
            <a:spLocks noChangeArrowheads="1"/>
          </p:cNvSpPr>
          <p:nvPr/>
        </p:nvSpPr>
        <p:spPr bwMode="auto">
          <a:xfrm flipV="1">
            <a:off x="2555631" y="5391151"/>
            <a:ext cx="187569" cy="67408"/>
          </a:xfrm>
          <a:prstGeom prst="rect">
            <a:avLst/>
          </a:prstGeom>
          <a:solidFill>
            <a:srgbClr val="333333"/>
          </a:solidFill>
          <a:ln w="19050">
            <a:solidFill>
              <a:schemeClr val="tx1"/>
            </a:solidFill>
            <a:miter lim="800000"/>
            <a:headEnd/>
            <a:tailEnd/>
          </a:ln>
          <a:effectLst/>
        </p:spPr>
        <p:txBody>
          <a:bodyPr wrap="none" anchor="ctr"/>
          <a:lstStyle/>
          <a:p>
            <a:endParaRPr lang="de-DE" sz="1662"/>
          </a:p>
        </p:txBody>
      </p:sp>
      <p:sp>
        <p:nvSpPr>
          <p:cNvPr id="994326" name="Rectangle 22"/>
          <p:cNvSpPr>
            <a:spLocks noChangeArrowheads="1"/>
          </p:cNvSpPr>
          <p:nvPr/>
        </p:nvSpPr>
        <p:spPr bwMode="auto">
          <a:xfrm flipV="1">
            <a:off x="2562958" y="5112728"/>
            <a:ext cx="169985" cy="114300"/>
          </a:xfrm>
          <a:prstGeom prst="rect">
            <a:avLst/>
          </a:prstGeom>
          <a:solidFill>
            <a:srgbClr val="0033CC"/>
          </a:solidFill>
          <a:ln w="19050">
            <a:solidFill>
              <a:schemeClr val="tx1"/>
            </a:solidFill>
            <a:miter lim="800000"/>
            <a:headEnd/>
            <a:tailEnd/>
          </a:ln>
          <a:effectLst/>
        </p:spPr>
        <p:txBody>
          <a:bodyPr rot="10800000" wrap="none" lIns="84401" tIns="42201" rIns="84401" bIns="42201" anchor="ctr"/>
          <a:lstStyle/>
          <a:p>
            <a:pPr defTabSz="805982">
              <a:spcAft>
                <a:spcPct val="0"/>
              </a:spcAft>
            </a:pPr>
            <a:endParaRPr lang="en-US" sz="1939"/>
          </a:p>
        </p:txBody>
      </p:sp>
      <p:sp>
        <p:nvSpPr>
          <p:cNvPr id="994327" name="Rectangle 23"/>
          <p:cNvSpPr>
            <a:spLocks noChangeArrowheads="1"/>
          </p:cNvSpPr>
          <p:nvPr/>
        </p:nvSpPr>
        <p:spPr bwMode="auto">
          <a:xfrm flipV="1">
            <a:off x="2555631" y="5263662"/>
            <a:ext cx="187569" cy="68874"/>
          </a:xfrm>
          <a:prstGeom prst="rect">
            <a:avLst/>
          </a:prstGeom>
          <a:solidFill>
            <a:srgbClr val="333333"/>
          </a:solidFill>
          <a:ln w="19050">
            <a:solidFill>
              <a:schemeClr val="tx1"/>
            </a:solidFill>
            <a:miter lim="800000"/>
            <a:headEnd/>
            <a:tailEnd/>
          </a:ln>
          <a:effectLst/>
        </p:spPr>
        <p:txBody>
          <a:bodyPr wrap="none" anchor="ctr"/>
          <a:lstStyle/>
          <a:p>
            <a:endParaRPr lang="de-DE" sz="1662"/>
          </a:p>
        </p:txBody>
      </p:sp>
      <p:sp>
        <p:nvSpPr>
          <p:cNvPr id="994328" name="Rectangle 24"/>
          <p:cNvSpPr>
            <a:spLocks noChangeArrowheads="1"/>
          </p:cNvSpPr>
          <p:nvPr/>
        </p:nvSpPr>
        <p:spPr bwMode="auto">
          <a:xfrm flipV="1">
            <a:off x="2797420" y="5391151"/>
            <a:ext cx="526073" cy="55685"/>
          </a:xfrm>
          <a:prstGeom prst="rect">
            <a:avLst/>
          </a:prstGeom>
          <a:solidFill>
            <a:schemeClr val="bg1"/>
          </a:solidFill>
          <a:ln w="19050">
            <a:solidFill>
              <a:schemeClr val="tx1"/>
            </a:solidFill>
            <a:miter lim="800000"/>
            <a:headEnd/>
            <a:tailEnd/>
          </a:ln>
          <a:effectLst/>
        </p:spPr>
        <p:txBody>
          <a:bodyPr wrap="none" anchor="ctr"/>
          <a:lstStyle/>
          <a:p>
            <a:endParaRPr lang="de-DE" sz="1662"/>
          </a:p>
        </p:txBody>
      </p:sp>
      <p:sp>
        <p:nvSpPr>
          <p:cNvPr id="994329" name="Rectangle 25"/>
          <p:cNvSpPr>
            <a:spLocks noChangeArrowheads="1"/>
          </p:cNvSpPr>
          <p:nvPr/>
        </p:nvSpPr>
        <p:spPr bwMode="auto">
          <a:xfrm flipV="1">
            <a:off x="2538046" y="5336931"/>
            <a:ext cx="1044820" cy="54220"/>
          </a:xfrm>
          <a:prstGeom prst="rect">
            <a:avLst/>
          </a:prstGeom>
          <a:solidFill>
            <a:schemeClr val="bg1"/>
          </a:solidFill>
          <a:ln w="19050">
            <a:solidFill>
              <a:schemeClr val="tx1"/>
            </a:solidFill>
            <a:miter lim="800000"/>
            <a:headEnd/>
            <a:tailEnd/>
          </a:ln>
          <a:effectLst/>
        </p:spPr>
        <p:txBody>
          <a:bodyPr wrap="none" anchor="ctr"/>
          <a:lstStyle/>
          <a:p>
            <a:endParaRPr lang="de-DE" sz="1662"/>
          </a:p>
        </p:txBody>
      </p:sp>
      <p:sp>
        <p:nvSpPr>
          <p:cNvPr id="994330" name="Line 26"/>
          <p:cNvSpPr>
            <a:spLocks noChangeShapeType="1"/>
          </p:cNvSpPr>
          <p:nvPr/>
        </p:nvSpPr>
        <p:spPr bwMode="auto">
          <a:xfrm flipV="1">
            <a:off x="3059723" y="5219700"/>
            <a:ext cx="0" cy="304800"/>
          </a:xfrm>
          <a:prstGeom prst="line">
            <a:avLst/>
          </a:prstGeom>
          <a:noFill/>
          <a:ln w="12700">
            <a:solidFill>
              <a:schemeClr val="tx1"/>
            </a:solidFill>
            <a:prstDash val="dashDot"/>
            <a:round/>
            <a:headEnd/>
            <a:tailEnd/>
          </a:ln>
          <a:effectLst/>
        </p:spPr>
        <p:txBody>
          <a:bodyPr/>
          <a:lstStyle/>
          <a:p>
            <a:endParaRPr lang="de-DE" sz="1662"/>
          </a:p>
        </p:txBody>
      </p:sp>
      <p:sp>
        <p:nvSpPr>
          <p:cNvPr id="994331" name="Line 27"/>
          <p:cNvSpPr>
            <a:spLocks noChangeShapeType="1"/>
          </p:cNvSpPr>
          <p:nvPr/>
        </p:nvSpPr>
        <p:spPr bwMode="auto">
          <a:xfrm flipV="1">
            <a:off x="2690446" y="2261089"/>
            <a:ext cx="0" cy="1308588"/>
          </a:xfrm>
          <a:prstGeom prst="line">
            <a:avLst/>
          </a:prstGeom>
          <a:noFill/>
          <a:ln w="19050">
            <a:solidFill>
              <a:srgbClr val="FF0000"/>
            </a:solidFill>
            <a:round/>
            <a:headEnd/>
            <a:tailEnd/>
          </a:ln>
          <a:effectLst/>
        </p:spPr>
        <p:txBody>
          <a:bodyPr/>
          <a:lstStyle/>
          <a:p>
            <a:endParaRPr lang="de-DE" sz="1662"/>
          </a:p>
        </p:txBody>
      </p:sp>
      <p:sp>
        <p:nvSpPr>
          <p:cNvPr id="994332" name="Line 28"/>
          <p:cNvSpPr>
            <a:spLocks noChangeShapeType="1"/>
          </p:cNvSpPr>
          <p:nvPr/>
        </p:nvSpPr>
        <p:spPr bwMode="auto">
          <a:xfrm>
            <a:off x="2696308" y="3725008"/>
            <a:ext cx="0" cy="1200150"/>
          </a:xfrm>
          <a:prstGeom prst="line">
            <a:avLst/>
          </a:prstGeom>
          <a:noFill/>
          <a:ln w="19050">
            <a:solidFill>
              <a:srgbClr val="FF0000"/>
            </a:solidFill>
            <a:round/>
            <a:headEnd/>
            <a:tailEnd/>
          </a:ln>
          <a:effectLst/>
        </p:spPr>
        <p:txBody>
          <a:bodyPr/>
          <a:lstStyle/>
          <a:p>
            <a:endParaRPr lang="de-DE" sz="1662"/>
          </a:p>
        </p:txBody>
      </p:sp>
      <p:sp>
        <p:nvSpPr>
          <p:cNvPr id="994333" name="Line 29"/>
          <p:cNvSpPr>
            <a:spLocks noChangeShapeType="1"/>
          </p:cNvSpPr>
          <p:nvPr/>
        </p:nvSpPr>
        <p:spPr bwMode="auto">
          <a:xfrm flipV="1">
            <a:off x="2612781" y="2410559"/>
            <a:ext cx="140677" cy="136280"/>
          </a:xfrm>
          <a:prstGeom prst="line">
            <a:avLst/>
          </a:prstGeom>
          <a:noFill/>
          <a:ln w="19050">
            <a:solidFill>
              <a:srgbClr val="FF0000"/>
            </a:solidFill>
            <a:round/>
            <a:headEnd/>
            <a:tailEnd/>
          </a:ln>
          <a:effectLst/>
        </p:spPr>
        <p:txBody>
          <a:bodyPr/>
          <a:lstStyle/>
          <a:p>
            <a:endParaRPr lang="de-DE" sz="1662"/>
          </a:p>
        </p:txBody>
      </p:sp>
      <p:sp>
        <p:nvSpPr>
          <p:cNvPr id="994334" name="Text Box 30"/>
          <p:cNvSpPr txBox="1">
            <a:spLocks noChangeArrowheads="1"/>
          </p:cNvSpPr>
          <p:nvPr/>
        </p:nvSpPr>
        <p:spPr bwMode="auto">
          <a:xfrm>
            <a:off x="2135066" y="2337289"/>
            <a:ext cx="612879" cy="213082"/>
          </a:xfrm>
          <a:prstGeom prst="rect">
            <a:avLst/>
          </a:prstGeom>
          <a:noFill/>
          <a:ln w="19050">
            <a:noFill/>
            <a:miter lim="800000"/>
            <a:headEnd/>
            <a:tailEnd/>
          </a:ln>
          <a:effectLst/>
        </p:spPr>
        <p:txBody>
          <a:bodyPr wrap="none" lIns="84401" tIns="42201" rIns="84401" bIns="42201">
            <a:spAutoFit/>
          </a:bodyPr>
          <a:lstStyle/>
          <a:p>
            <a:pPr defTabSz="805982">
              <a:spcAft>
                <a:spcPct val="0"/>
              </a:spcAft>
            </a:pPr>
            <a:r>
              <a:rPr lang="en-US" sz="831"/>
              <a:t>2x Motor</a:t>
            </a:r>
          </a:p>
        </p:txBody>
      </p:sp>
      <p:sp>
        <p:nvSpPr>
          <p:cNvPr id="994335" name="Text Box 31"/>
          <p:cNvSpPr txBox="1">
            <a:spLocks noChangeArrowheads="1"/>
          </p:cNvSpPr>
          <p:nvPr/>
        </p:nvSpPr>
        <p:spPr bwMode="auto">
          <a:xfrm>
            <a:off x="2136531" y="3884735"/>
            <a:ext cx="612879" cy="213082"/>
          </a:xfrm>
          <a:prstGeom prst="rect">
            <a:avLst/>
          </a:prstGeom>
          <a:noFill/>
          <a:ln w="19050">
            <a:noFill/>
            <a:miter lim="800000"/>
            <a:headEnd/>
            <a:tailEnd/>
          </a:ln>
          <a:effectLst/>
        </p:spPr>
        <p:txBody>
          <a:bodyPr wrap="none" lIns="84401" tIns="42201" rIns="84401" bIns="42201">
            <a:spAutoFit/>
          </a:bodyPr>
          <a:lstStyle/>
          <a:p>
            <a:pPr defTabSz="805982">
              <a:spcAft>
                <a:spcPct val="0"/>
              </a:spcAft>
            </a:pPr>
            <a:r>
              <a:rPr lang="en-US" sz="831"/>
              <a:t>2x Motor</a:t>
            </a:r>
          </a:p>
        </p:txBody>
      </p:sp>
      <p:sp>
        <p:nvSpPr>
          <p:cNvPr id="994340" name="Line 36"/>
          <p:cNvSpPr>
            <a:spLocks noChangeShapeType="1"/>
          </p:cNvSpPr>
          <p:nvPr/>
        </p:nvSpPr>
        <p:spPr bwMode="auto">
          <a:xfrm flipV="1">
            <a:off x="2601058" y="3943351"/>
            <a:ext cx="140677" cy="134815"/>
          </a:xfrm>
          <a:prstGeom prst="line">
            <a:avLst/>
          </a:prstGeom>
          <a:noFill/>
          <a:ln w="19050">
            <a:solidFill>
              <a:srgbClr val="FF0000"/>
            </a:solidFill>
            <a:round/>
            <a:headEnd/>
            <a:tailEnd/>
          </a:ln>
          <a:effectLst/>
        </p:spPr>
        <p:txBody>
          <a:bodyPr/>
          <a:lstStyle/>
          <a:p>
            <a:endParaRPr lang="de-DE" sz="1662"/>
          </a:p>
        </p:txBody>
      </p:sp>
      <p:grpSp>
        <p:nvGrpSpPr>
          <p:cNvPr id="994343" name="Group 39"/>
          <p:cNvGrpSpPr>
            <a:grpSpLocks/>
          </p:cNvGrpSpPr>
          <p:nvPr/>
        </p:nvGrpSpPr>
        <p:grpSpPr bwMode="auto">
          <a:xfrm>
            <a:off x="1298331" y="2218593"/>
            <a:ext cx="429358" cy="594946"/>
            <a:chOff x="1963" y="781"/>
            <a:chExt cx="451" cy="607"/>
          </a:xfrm>
        </p:grpSpPr>
        <p:grpSp>
          <p:nvGrpSpPr>
            <p:cNvPr id="994344" name="Group 40"/>
            <p:cNvGrpSpPr>
              <a:grpSpLocks/>
            </p:cNvGrpSpPr>
            <p:nvPr/>
          </p:nvGrpSpPr>
          <p:grpSpPr bwMode="auto">
            <a:xfrm>
              <a:off x="2094" y="1015"/>
              <a:ext cx="320" cy="373"/>
              <a:chOff x="2541" y="1417"/>
              <a:chExt cx="219" cy="248"/>
            </a:xfrm>
          </p:grpSpPr>
          <p:sp>
            <p:nvSpPr>
              <p:cNvPr id="994345" name="Freeform 41"/>
              <p:cNvSpPr>
                <a:spLocks/>
              </p:cNvSpPr>
              <p:nvPr/>
            </p:nvSpPr>
            <p:spPr bwMode="auto">
              <a:xfrm>
                <a:off x="2564" y="1417"/>
                <a:ext cx="180" cy="158"/>
              </a:xfrm>
              <a:custGeom>
                <a:avLst/>
                <a:gdLst/>
                <a:ahLst/>
                <a:cxnLst>
                  <a:cxn ang="0">
                    <a:pos x="33" y="4"/>
                  </a:cxn>
                  <a:cxn ang="0">
                    <a:pos x="211" y="76"/>
                  </a:cxn>
                  <a:cxn ang="0">
                    <a:pos x="220" y="88"/>
                  </a:cxn>
                  <a:cxn ang="0">
                    <a:pos x="219" y="108"/>
                  </a:cxn>
                  <a:cxn ang="0">
                    <a:pos x="211" y="184"/>
                  </a:cxn>
                  <a:cxn ang="0">
                    <a:pos x="135" y="183"/>
                  </a:cxn>
                  <a:cxn ang="0">
                    <a:pos x="145" y="123"/>
                  </a:cxn>
                  <a:cxn ang="0">
                    <a:pos x="142" y="109"/>
                  </a:cxn>
                  <a:cxn ang="0">
                    <a:pos x="133" y="102"/>
                  </a:cxn>
                  <a:cxn ang="0">
                    <a:pos x="13" y="54"/>
                  </a:cxn>
                  <a:cxn ang="0">
                    <a:pos x="1" y="39"/>
                  </a:cxn>
                  <a:cxn ang="0">
                    <a:pos x="0" y="18"/>
                  </a:cxn>
                  <a:cxn ang="0">
                    <a:pos x="6" y="4"/>
                  </a:cxn>
                  <a:cxn ang="0">
                    <a:pos x="16" y="0"/>
                  </a:cxn>
                  <a:cxn ang="0">
                    <a:pos x="33" y="4"/>
                  </a:cxn>
                </a:cxnLst>
                <a:rect l="0" t="0" r="r" b="b"/>
                <a:pathLst>
                  <a:path w="220" h="184">
                    <a:moveTo>
                      <a:pt x="33" y="4"/>
                    </a:moveTo>
                    <a:lnTo>
                      <a:pt x="211" y="76"/>
                    </a:lnTo>
                    <a:lnTo>
                      <a:pt x="220" y="88"/>
                    </a:lnTo>
                    <a:lnTo>
                      <a:pt x="219" y="108"/>
                    </a:lnTo>
                    <a:lnTo>
                      <a:pt x="211" y="184"/>
                    </a:lnTo>
                    <a:lnTo>
                      <a:pt x="135" y="183"/>
                    </a:lnTo>
                    <a:lnTo>
                      <a:pt x="145" y="123"/>
                    </a:lnTo>
                    <a:lnTo>
                      <a:pt x="142" y="109"/>
                    </a:lnTo>
                    <a:lnTo>
                      <a:pt x="133" y="102"/>
                    </a:lnTo>
                    <a:lnTo>
                      <a:pt x="13" y="54"/>
                    </a:lnTo>
                    <a:lnTo>
                      <a:pt x="1" y="39"/>
                    </a:lnTo>
                    <a:lnTo>
                      <a:pt x="0" y="18"/>
                    </a:lnTo>
                    <a:lnTo>
                      <a:pt x="6" y="4"/>
                    </a:lnTo>
                    <a:lnTo>
                      <a:pt x="16" y="0"/>
                    </a:lnTo>
                    <a:lnTo>
                      <a:pt x="33" y="4"/>
                    </a:lnTo>
                    <a:close/>
                  </a:path>
                </a:pathLst>
              </a:custGeom>
              <a:solidFill>
                <a:srgbClr val="FF3300"/>
              </a:solidFill>
              <a:ln w="19050" cap="flat" cmpd="sng">
                <a:solidFill>
                  <a:schemeClr val="tx1"/>
                </a:solidFill>
                <a:prstDash val="solid"/>
                <a:round/>
                <a:headEnd/>
                <a:tailEnd/>
              </a:ln>
              <a:effectLst/>
            </p:spPr>
            <p:txBody>
              <a:bodyPr wrap="none" anchor="ctr"/>
              <a:lstStyle/>
              <a:p>
                <a:endParaRPr lang="de-DE" sz="1662"/>
              </a:p>
            </p:txBody>
          </p:sp>
          <p:sp>
            <p:nvSpPr>
              <p:cNvPr id="994346" name="Rectangle 42"/>
              <p:cNvSpPr>
                <a:spLocks noChangeArrowheads="1"/>
              </p:cNvSpPr>
              <p:nvPr/>
            </p:nvSpPr>
            <p:spPr bwMode="auto">
              <a:xfrm>
                <a:off x="2541" y="1560"/>
                <a:ext cx="219" cy="105"/>
              </a:xfrm>
              <a:prstGeom prst="rect">
                <a:avLst/>
              </a:prstGeom>
              <a:solidFill>
                <a:srgbClr val="FF3300"/>
              </a:solidFill>
              <a:ln w="19050">
                <a:solidFill>
                  <a:schemeClr val="tx1"/>
                </a:solidFill>
                <a:miter lim="800000"/>
                <a:headEnd/>
                <a:tailEnd/>
              </a:ln>
              <a:effectLst/>
            </p:spPr>
            <p:txBody>
              <a:bodyPr wrap="none" anchor="ctr"/>
              <a:lstStyle/>
              <a:p>
                <a:endParaRPr lang="de-DE" sz="1662"/>
              </a:p>
            </p:txBody>
          </p:sp>
        </p:grpSp>
        <p:sp>
          <p:nvSpPr>
            <p:cNvPr id="994347" name="AutoShape 43"/>
            <p:cNvSpPr>
              <a:spLocks noChangeArrowheads="1"/>
            </p:cNvSpPr>
            <p:nvPr/>
          </p:nvSpPr>
          <p:spPr bwMode="auto">
            <a:xfrm rot="1649949">
              <a:off x="1963" y="781"/>
              <a:ext cx="169" cy="408"/>
            </a:xfrm>
            <a:prstGeom prst="upDownArrow">
              <a:avLst>
                <a:gd name="adj1" fmla="val 50000"/>
                <a:gd name="adj2" fmla="val 48284"/>
              </a:avLst>
            </a:prstGeom>
            <a:solidFill>
              <a:schemeClr val="bg1"/>
            </a:solidFill>
            <a:ln w="19050">
              <a:solidFill>
                <a:schemeClr val="tx1"/>
              </a:solidFill>
              <a:miter lim="800000"/>
              <a:headEnd/>
              <a:tailEnd/>
            </a:ln>
            <a:effectLst/>
          </p:spPr>
          <p:txBody>
            <a:bodyPr wrap="none" anchor="ctr"/>
            <a:lstStyle/>
            <a:p>
              <a:endParaRPr lang="de-DE" sz="1662"/>
            </a:p>
          </p:txBody>
        </p:sp>
      </p:grpSp>
      <p:sp>
        <p:nvSpPr>
          <p:cNvPr id="994348" name="Line 44"/>
          <p:cNvSpPr>
            <a:spLocks noChangeShapeType="1"/>
          </p:cNvSpPr>
          <p:nvPr/>
        </p:nvSpPr>
        <p:spPr bwMode="auto">
          <a:xfrm>
            <a:off x="1723293" y="3638550"/>
            <a:ext cx="290146" cy="0"/>
          </a:xfrm>
          <a:prstGeom prst="line">
            <a:avLst/>
          </a:prstGeom>
          <a:noFill/>
          <a:ln w="38100">
            <a:solidFill>
              <a:srgbClr val="FF3300"/>
            </a:solidFill>
            <a:round/>
            <a:headEnd/>
            <a:tailEnd/>
          </a:ln>
          <a:effectLst/>
        </p:spPr>
        <p:txBody>
          <a:bodyPr/>
          <a:lstStyle/>
          <a:p>
            <a:endParaRPr lang="de-DE" sz="1662"/>
          </a:p>
        </p:txBody>
      </p:sp>
      <p:sp>
        <p:nvSpPr>
          <p:cNvPr id="994349" name="Text Box 45"/>
          <p:cNvSpPr txBox="1">
            <a:spLocks noChangeArrowheads="1"/>
          </p:cNvSpPr>
          <p:nvPr/>
        </p:nvSpPr>
        <p:spPr bwMode="auto">
          <a:xfrm>
            <a:off x="1375997" y="3437793"/>
            <a:ext cx="441358" cy="255722"/>
          </a:xfrm>
          <a:prstGeom prst="rect">
            <a:avLst/>
          </a:prstGeom>
          <a:noFill/>
          <a:ln w="25400">
            <a:noFill/>
            <a:miter lim="800000"/>
            <a:headEnd/>
            <a:tailEnd/>
          </a:ln>
          <a:effectLst/>
        </p:spPr>
        <p:txBody>
          <a:bodyPr wrap="none" lIns="84401" tIns="42201" rIns="84401" bIns="42201">
            <a:spAutoFit/>
          </a:bodyPr>
          <a:lstStyle/>
          <a:p>
            <a:pPr defTabSz="805982">
              <a:spcAft>
                <a:spcPct val="0"/>
              </a:spcAft>
            </a:pPr>
            <a:r>
              <a:rPr lang="en-US" sz="1108" b="1">
                <a:solidFill>
                  <a:srgbClr val="FF3300"/>
                </a:solidFill>
              </a:rPr>
              <a:t>12V</a:t>
            </a:r>
          </a:p>
        </p:txBody>
      </p:sp>
      <p:sp>
        <p:nvSpPr>
          <p:cNvPr id="994350" name="Text Box 46"/>
          <p:cNvSpPr txBox="1">
            <a:spLocks noChangeArrowheads="1"/>
          </p:cNvSpPr>
          <p:nvPr/>
        </p:nvSpPr>
        <p:spPr bwMode="auto">
          <a:xfrm>
            <a:off x="1109297" y="2813538"/>
            <a:ext cx="734157" cy="397619"/>
          </a:xfrm>
          <a:prstGeom prst="rect">
            <a:avLst/>
          </a:prstGeom>
          <a:noFill/>
          <a:ln w="25400">
            <a:noFill/>
            <a:miter lim="800000"/>
            <a:headEnd/>
            <a:tailEnd/>
          </a:ln>
          <a:effectLst/>
        </p:spPr>
        <p:txBody>
          <a:bodyPr lIns="84401" tIns="42201" rIns="84401" bIns="42201">
            <a:spAutoFit/>
          </a:bodyPr>
          <a:lstStyle/>
          <a:p>
            <a:pPr defTabSz="805982">
              <a:spcAft>
                <a:spcPct val="0"/>
              </a:spcAft>
            </a:pPr>
            <a:r>
              <a:rPr lang="en-US" sz="1015" b="1"/>
              <a:t>EPB</a:t>
            </a:r>
          </a:p>
          <a:p>
            <a:pPr defTabSz="805982">
              <a:spcAft>
                <a:spcPct val="0"/>
              </a:spcAft>
            </a:pPr>
            <a:r>
              <a:rPr lang="en-US" sz="1015" b="1"/>
              <a:t>Switch</a:t>
            </a:r>
          </a:p>
        </p:txBody>
      </p:sp>
      <p:sp>
        <p:nvSpPr>
          <p:cNvPr id="994351" name="Line 47"/>
          <p:cNvSpPr>
            <a:spLocks noChangeShapeType="1"/>
          </p:cNvSpPr>
          <p:nvPr/>
        </p:nvSpPr>
        <p:spPr bwMode="auto">
          <a:xfrm flipH="1">
            <a:off x="1339362" y="3703027"/>
            <a:ext cx="674077" cy="0"/>
          </a:xfrm>
          <a:prstGeom prst="line">
            <a:avLst/>
          </a:prstGeom>
          <a:noFill/>
          <a:ln w="25400">
            <a:solidFill>
              <a:schemeClr val="tx1"/>
            </a:solidFill>
            <a:prstDash val="dash"/>
            <a:round/>
            <a:headEnd/>
            <a:tailEnd/>
          </a:ln>
          <a:effectLst/>
        </p:spPr>
        <p:txBody>
          <a:bodyPr/>
          <a:lstStyle/>
          <a:p>
            <a:endParaRPr lang="de-DE" sz="1662"/>
          </a:p>
        </p:txBody>
      </p:sp>
      <p:sp>
        <p:nvSpPr>
          <p:cNvPr id="994352" name="Text Box 48"/>
          <p:cNvSpPr txBox="1">
            <a:spLocks noChangeArrowheads="1"/>
          </p:cNvSpPr>
          <p:nvPr/>
        </p:nvSpPr>
        <p:spPr bwMode="auto">
          <a:xfrm>
            <a:off x="892420" y="3596054"/>
            <a:ext cx="546588" cy="255722"/>
          </a:xfrm>
          <a:prstGeom prst="rect">
            <a:avLst/>
          </a:prstGeom>
          <a:noFill/>
          <a:ln w="25400" algn="ctr">
            <a:noFill/>
            <a:miter lim="800000"/>
            <a:headEnd/>
            <a:tailEnd/>
          </a:ln>
          <a:effectLst/>
        </p:spPr>
        <p:txBody>
          <a:bodyPr lIns="84401" tIns="42201" rIns="84401" bIns="42201">
            <a:spAutoFit/>
          </a:bodyPr>
          <a:lstStyle/>
          <a:p>
            <a:pPr defTabSz="805982">
              <a:spcAft>
                <a:spcPct val="0"/>
              </a:spcAft>
            </a:pPr>
            <a:r>
              <a:rPr lang="en-US" sz="1108" b="1"/>
              <a:t>CAN</a:t>
            </a:r>
          </a:p>
        </p:txBody>
      </p:sp>
      <p:sp>
        <p:nvSpPr>
          <p:cNvPr id="994353" name="Freeform 49"/>
          <p:cNvSpPr>
            <a:spLocks/>
          </p:cNvSpPr>
          <p:nvPr/>
        </p:nvSpPr>
        <p:spPr bwMode="auto">
          <a:xfrm>
            <a:off x="1729154" y="2785697"/>
            <a:ext cx="271097" cy="801565"/>
          </a:xfrm>
          <a:custGeom>
            <a:avLst/>
            <a:gdLst/>
            <a:ahLst/>
            <a:cxnLst>
              <a:cxn ang="0">
                <a:pos x="299" y="1175"/>
              </a:cxn>
              <a:cxn ang="0">
                <a:pos x="77" y="1176"/>
              </a:cxn>
              <a:cxn ang="0">
                <a:pos x="77" y="2"/>
              </a:cxn>
              <a:cxn ang="0">
                <a:pos x="0" y="0"/>
              </a:cxn>
            </a:cxnLst>
            <a:rect l="0" t="0" r="r" b="b"/>
            <a:pathLst>
              <a:path w="299" h="1176">
                <a:moveTo>
                  <a:pt x="299" y="1175"/>
                </a:moveTo>
                <a:lnTo>
                  <a:pt x="77" y="1176"/>
                </a:lnTo>
                <a:lnTo>
                  <a:pt x="77" y="2"/>
                </a:lnTo>
                <a:lnTo>
                  <a:pt x="0" y="0"/>
                </a:lnTo>
              </a:path>
            </a:pathLst>
          </a:custGeom>
          <a:noFill/>
          <a:ln w="25400" cap="flat" cmpd="sng">
            <a:solidFill>
              <a:srgbClr val="006600"/>
            </a:solidFill>
            <a:prstDash val="solid"/>
            <a:round/>
            <a:headEnd type="none" w="med" len="med"/>
            <a:tailEnd type="none" w="med" len="med"/>
          </a:ln>
          <a:effectLst/>
        </p:spPr>
        <p:txBody>
          <a:bodyPr/>
          <a:lstStyle/>
          <a:p>
            <a:endParaRPr lang="de-DE" sz="1662"/>
          </a:p>
        </p:txBody>
      </p:sp>
      <p:sp>
        <p:nvSpPr>
          <p:cNvPr id="994354" name="Text Box 50"/>
          <p:cNvSpPr txBox="1">
            <a:spLocks noChangeArrowheads="1"/>
          </p:cNvSpPr>
          <p:nvPr/>
        </p:nvSpPr>
        <p:spPr bwMode="auto">
          <a:xfrm>
            <a:off x="1334966" y="3732335"/>
            <a:ext cx="773180" cy="213082"/>
          </a:xfrm>
          <a:prstGeom prst="rect">
            <a:avLst/>
          </a:prstGeom>
          <a:noFill/>
          <a:ln w="19050">
            <a:noFill/>
            <a:miter lim="800000"/>
            <a:headEnd/>
            <a:tailEnd/>
          </a:ln>
          <a:effectLst/>
        </p:spPr>
        <p:txBody>
          <a:bodyPr wrap="none" lIns="84401" tIns="42201" rIns="84401" bIns="42201">
            <a:spAutoFit/>
          </a:bodyPr>
          <a:lstStyle/>
          <a:p>
            <a:pPr defTabSz="805982">
              <a:spcAft>
                <a:spcPct val="0"/>
              </a:spcAft>
            </a:pPr>
            <a:r>
              <a:rPr lang="en-US" sz="831"/>
              <a:t>2x CAN H/L</a:t>
            </a:r>
          </a:p>
        </p:txBody>
      </p:sp>
      <p:sp>
        <p:nvSpPr>
          <p:cNvPr id="994355" name="Line 51"/>
          <p:cNvSpPr>
            <a:spLocks noChangeShapeType="1"/>
          </p:cNvSpPr>
          <p:nvPr/>
        </p:nvSpPr>
        <p:spPr bwMode="auto">
          <a:xfrm flipV="1">
            <a:off x="1619250" y="3651739"/>
            <a:ext cx="133350" cy="120162"/>
          </a:xfrm>
          <a:prstGeom prst="line">
            <a:avLst/>
          </a:prstGeom>
          <a:noFill/>
          <a:ln w="19050">
            <a:solidFill>
              <a:schemeClr val="tx1"/>
            </a:solidFill>
            <a:round/>
            <a:headEnd/>
            <a:tailEnd/>
          </a:ln>
          <a:effectLst/>
        </p:spPr>
        <p:txBody>
          <a:bodyPr/>
          <a:lstStyle/>
          <a:p>
            <a:endParaRPr lang="de-DE" sz="1662"/>
          </a:p>
        </p:txBody>
      </p:sp>
      <p:sp>
        <p:nvSpPr>
          <p:cNvPr id="994356" name="Rectangle 52"/>
          <p:cNvSpPr>
            <a:spLocks noChangeArrowheads="1"/>
          </p:cNvSpPr>
          <p:nvPr/>
        </p:nvSpPr>
        <p:spPr bwMode="auto">
          <a:xfrm>
            <a:off x="2017835" y="3159369"/>
            <a:ext cx="391257" cy="246185"/>
          </a:xfrm>
          <a:prstGeom prst="rect">
            <a:avLst/>
          </a:prstGeom>
          <a:solidFill>
            <a:schemeClr val="tx1"/>
          </a:solidFill>
          <a:ln w="19050">
            <a:solidFill>
              <a:schemeClr val="tx1"/>
            </a:solidFill>
            <a:miter lim="800000"/>
            <a:headEnd/>
            <a:tailEnd/>
          </a:ln>
          <a:effectLst/>
        </p:spPr>
        <p:txBody>
          <a:bodyPr wrap="none" anchor="ctr"/>
          <a:lstStyle/>
          <a:p>
            <a:endParaRPr lang="de-DE" sz="1662"/>
          </a:p>
        </p:txBody>
      </p:sp>
      <p:sp>
        <p:nvSpPr>
          <p:cNvPr id="994357" name="Rectangle 53"/>
          <p:cNvSpPr>
            <a:spLocks noChangeArrowheads="1"/>
          </p:cNvSpPr>
          <p:nvPr/>
        </p:nvSpPr>
        <p:spPr bwMode="auto">
          <a:xfrm>
            <a:off x="1982666" y="3543300"/>
            <a:ext cx="606669" cy="203689"/>
          </a:xfrm>
          <a:prstGeom prst="rect">
            <a:avLst/>
          </a:prstGeom>
          <a:solidFill>
            <a:srgbClr val="FFFF00"/>
          </a:solidFill>
          <a:ln w="19050">
            <a:solidFill>
              <a:schemeClr val="tx1"/>
            </a:solidFill>
            <a:miter lim="800000"/>
            <a:headEnd/>
            <a:tailEnd/>
          </a:ln>
          <a:effectLst/>
        </p:spPr>
        <p:txBody>
          <a:bodyPr wrap="none" lIns="84401" tIns="42201" rIns="84401" bIns="42201" anchor="ctr"/>
          <a:lstStyle/>
          <a:p>
            <a:pPr defTabSz="805982">
              <a:spcAft>
                <a:spcPct val="0"/>
              </a:spcAft>
            </a:pPr>
            <a:r>
              <a:rPr lang="en-US" sz="1015" b="1"/>
              <a:t>ESC</a:t>
            </a:r>
          </a:p>
        </p:txBody>
      </p:sp>
      <p:sp>
        <p:nvSpPr>
          <p:cNvPr id="994360" name="Freeform 56"/>
          <p:cNvSpPr>
            <a:spLocks/>
          </p:cNvSpPr>
          <p:nvPr/>
        </p:nvSpPr>
        <p:spPr bwMode="auto">
          <a:xfrm>
            <a:off x="2127739" y="2026628"/>
            <a:ext cx="1006720" cy="1419957"/>
          </a:xfrm>
          <a:custGeom>
            <a:avLst/>
            <a:gdLst/>
            <a:ahLst/>
            <a:cxnLst>
              <a:cxn ang="0">
                <a:pos x="0" y="1236"/>
              </a:cxn>
              <a:cxn ang="0">
                <a:pos x="529" y="1234"/>
              </a:cxn>
              <a:cxn ang="0">
                <a:pos x="524" y="2"/>
              </a:cxn>
              <a:cxn ang="0">
                <a:pos x="269" y="0"/>
              </a:cxn>
            </a:cxnLst>
            <a:rect l="0" t="0" r="r" b="b"/>
            <a:pathLst>
              <a:path w="529" h="1236">
                <a:moveTo>
                  <a:pt x="0" y="1236"/>
                </a:moveTo>
                <a:lnTo>
                  <a:pt x="529" y="1234"/>
                </a:lnTo>
                <a:lnTo>
                  <a:pt x="524" y="2"/>
                </a:lnTo>
                <a:lnTo>
                  <a:pt x="269" y="0"/>
                </a:lnTo>
              </a:path>
            </a:pathLst>
          </a:custGeom>
          <a:noFill/>
          <a:ln w="25400">
            <a:solidFill>
              <a:srgbClr val="0000FF"/>
            </a:solidFill>
            <a:round/>
            <a:headEnd/>
            <a:tailEnd/>
          </a:ln>
          <a:effectLst/>
        </p:spPr>
        <p:txBody>
          <a:bodyPr/>
          <a:lstStyle/>
          <a:p>
            <a:endParaRPr lang="de-DE" sz="1662"/>
          </a:p>
        </p:txBody>
      </p:sp>
      <p:sp>
        <p:nvSpPr>
          <p:cNvPr id="994361" name="Freeform 57"/>
          <p:cNvSpPr>
            <a:spLocks/>
          </p:cNvSpPr>
          <p:nvPr/>
        </p:nvSpPr>
        <p:spPr bwMode="auto">
          <a:xfrm flipV="1">
            <a:off x="2127739" y="3497874"/>
            <a:ext cx="1005254" cy="1674934"/>
          </a:xfrm>
          <a:custGeom>
            <a:avLst/>
            <a:gdLst/>
            <a:ahLst/>
            <a:cxnLst>
              <a:cxn ang="0">
                <a:pos x="0" y="1236"/>
              </a:cxn>
              <a:cxn ang="0">
                <a:pos x="529" y="1234"/>
              </a:cxn>
              <a:cxn ang="0">
                <a:pos x="524" y="2"/>
              </a:cxn>
              <a:cxn ang="0">
                <a:pos x="269" y="0"/>
              </a:cxn>
            </a:cxnLst>
            <a:rect l="0" t="0" r="r" b="b"/>
            <a:pathLst>
              <a:path w="529" h="1236">
                <a:moveTo>
                  <a:pt x="0" y="1236"/>
                </a:moveTo>
                <a:lnTo>
                  <a:pt x="529" y="1234"/>
                </a:lnTo>
                <a:lnTo>
                  <a:pt x="524" y="2"/>
                </a:lnTo>
                <a:lnTo>
                  <a:pt x="269" y="0"/>
                </a:lnTo>
              </a:path>
            </a:pathLst>
          </a:custGeom>
          <a:noFill/>
          <a:ln w="25400">
            <a:solidFill>
              <a:srgbClr val="0000FF"/>
            </a:solidFill>
            <a:round/>
            <a:headEnd/>
            <a:tailEnd/>
          </a:ln>
          <a:effectLst/>
        </p:spPr>
        <p:txBody>
          <a:bodyPr/>
          <a:lstStyle/>
          <a:p>
            <a:endParaRPr lang="de-DE" sz="1662"/>
          </a:p>
        </p:txBody>
      </p:sp>
      <p:sp>
        <p:nvSpPr>
          <p:cNvPr id="994362" name="Rectangle 58"/>
          <p:cNvSpPr>
            <a:spLocks noChangeArrowheads="1"/>
          </p:cNvSpPr>
          <p:nvPr/>
        </p:nvSpPr>
        <p:spPr bwMode="auto">
          <a:xfrm>
            <a:off x="1982666" y="3405554"/>
            <a:ext cx="471854" cy="139212"/>
          </a:xfrm>
          <a:prstGeom prst="rect">
            <a:avLst/>
          </a:prstGeom>
          <a:solidFill>
            <a:srgbClr val="C0C0C0"/>
          </a:solidFill>
          <a:ln w="19050">
            <a:solidFill>
              <a:schemeClr val="tx1"/>
            </a:solidFill>
            <a:miter lim="800000"/>
            <a:headEnd/>
            <a:tailEnd/>
          </a:ln>
          <a:effectLst/>
        </p:spPr>
        <p:txBody>
          <a:bodyPr wrap="none" anchor="ctr"/>
          <a:lstStyle/>
          <a:p>
            <a:endParaRPr lang="de-DE" sz="1662"/>
          </a:p>
        </p:txBody>
      </p:sp>
      <p:sp>
        <p:nvSpPr>
          <p:cNvPr id="994363" name="Line 59"/>
          <p:cNvSpPr>
            <a:spLocks noChangeShapeType="1"/>
          </p:cNvSpPr>
          <p:nvPr/>
        </p:nvSpPr>
        <p:spPr bwMode="auto">
          <a:xfrm flipH="1">
            <a:off x="2583474" y="3722077"/>
            <a:ext cx="118696" cy="0"/>
          </a:xfrm>
          <a:prstGeom prst="line">
            <a:avLst/>
          </a:prstGeom>
          <a:noFill/>
          <a:ln w="25400">
            <a:solidFill>
              <a:srgbClr val="FF3300"/>
            </a:solidFill>
            <a:round/>
            <a:headEnd/>
            <a:tailEnd/>
          </a:ln>
          <a:effectLst/>
        </p:spPr>
        <p:txBody>
          <a:bodyPr/>
          <a:lstStyle/>
          <a:p>
            <a:endParaRPr lang="de-DE" sz="1662"/>
          </a:p>
        </p:txBody>
      </p:sp>
      <p:sp>
        <p:nvSpPr>
          <p:cNvPr id="994364" name="Line 60"/>
          <p:cNvSpPr>
            <a:spLocks noChangeShapeType="1"/>
          </p:cNvSpPr>
          <p:nvPr/>
        </p:nvSpPr>
        <p:spPr bwMode="auto">
          <a:xfrm flipH="1">
            <a:off x="2584939" y="3563815"/>
            <a:ext cx="109904" cy="0"/>
          </a:xfrm>
          <a:prstGeom prst="line">
            <a:avLst/>
          </a:prstGeom>
          <a:noFill/>
          <a:ln w="25400">
            <a:solidFill>
              <a:srgbClr val="FF3300"/>
            </a:solidFill>
            <a:round/>
            <a:headEnd/>
            <a:tailEnd/>
          </a:ln>
          <a:effectLst/>
        </p:spPr>
        <p:txBody>
          <a:bodyPr/>
          <a:lstStyle/>
          <a:p>
            <a:endParaRPr lang="de-DE" sz="1662"/>
          </a:p>
        </p:txBody>
      </p:sp>
      <p:sp>
        <p:nvSpPr>
          <p:cNvPr id="994365" name="Text Box 61"/>
          <p:cNvSpPr txBox="1">
            <a:spLocks noChangeArrowheads="1"/>
          </p:cNvSpPr>
          <p:nvPr/>
        </p:nvSpPr>
        <p:spPr bwMode="auto">
          <a:xfrm>
            <a:off x="1811215" y="2787162"/>
            <a:ext cx="510287" cy="213082"/>
          </a:xfrm>
          <a:prstGeom prst="rect">
            <a:avLst/>
          </a:prstGeom>
          <a:noFill/>
          <a:ln w="19050">
            <a:noFill/>
            <a:miter lim="800000"/>
            <a:headEnd/>
            <a:tailEnd/>
          </a:ln>
          <a:effectLst/>
        </p:spPr>
        <p:txBody>
          <a:bodyPr wrap="none" lIns="84401" tIns="42201" rIns="84401" bIns="42201">
            <a:spAutoFit/>
          </a:bodyPr>
          <a:lstStyle/>
          <a:p>
            <a:pPr defTabSz="805982">
              <a:spcAft>
                <a:spcPct val="0"/>
              </a:spcAft>
            </a:pPr>
            <a:r>
              <a:rPr lang="en-US" sz="831"/>
              <a:t>Switch</a:t>
            </a:r>
          </a:p>
        </p:txBody>
      </p:sp>
      <p:sp>
        <p:nvSpPr>
          <p:cNvPr id="994366" name="Line 62"/>
          <p:cNvSpPr>
            <a:spLocks noChangeShapeType="1"/>
          </p:cNvSpPr>
          <p:nvPr/>
        </p:nvSpPr>
        <p:spPr bwMode="auto">
          <a:xfrm flipV="1">
            <a:off x="1729154" y="2973266"/>
            <a:ext cx="169985" cy="134815"/>
          </a:xfrm>
          <a:prstGeom prst="line">
            <a:avLst/>
          </a:prstGeom>
          <a:noFill/>
          <a:ln w="19050">
            <a:solidFill>
              <a:srgbClr val="008000"/>
            </a:solidFill>
            <a:round/>
            <a:headEnd/>
            <a:tailEnd/>
          </a:ln>
          <a:effectLst/>
        </p:spPr>
        <p:txBody>
          <a:bodyPr/>
          <a:lstStyle/>
          <a:p>
            <a:endParaRPr lang="de-DE" sz="1662"/>
          </a:p>
        </p:txBody>
      </p:sp>
      <p:pic>
        <p:nvPicPr>
          <p:cNvPr id="994369" name="Picture 65" descr="dse1"/>
          <p:cNvPicPr>
            <a:picLocks noChangeAspect="1" noChangeArrowheads="1"/>
          </p:cNvPicPr>
          <p:nvPr/>
        </p:nvPicPr>
        <p:blipFill>
          <a:blip r:embed="rId2" cstate="print">
            <a:clrChange>
              <a:clrFrom>
                <a:srgbClr val="EEEEEE"/>
              </a:clrFrom>
              <a:clrTo>
                <a:srgbClr val="EEEEEE">
                  <a:alpha val="0"/>
                </a:srgbClr>
              </a:clrTo>
            </a:clrChange>
            <a:grayscl/>
          </a:blip>
          <a:srcRect/>
          <a:stretch>
            <a:fillRect/>
          </a:stretch>
        </p:blipFill>
        <p:spPr bwMode="auto">
          <a:xfrm>
            <a:off x="4516316" y="5055577"/>
            <a:ext cx="917331" cy="583223"/>
          </a:xfrm>
          <a:prstGeom prst="rect">
            <a:avLst/>
          </a:prstGeom>
          <a:noFill/>
        </p:spPr>
      </p:pic>
      <p:sp>
        <p:nvSpPr>
          <p:cNvPr id="994370" name="Text Box 66"/>
          <p:cNvSpPr txBox="1">
            <a:spLocks noChangeArrowheads="1"/>
          </p:cNvSpPr>
          <p:nvPr/>
        </p:nvSpPr>
        <p:spPr bwMode="auto">
          <a:xfrm>
            <a:off x="5523036" y="4525108"/>
            <a:ext cx="982641" cy="255776"/>
          </a:xfrm>
          <a:prstGeom prst="rect">
            <a:avLst/>
          </a:prstGeom>
          <a:noFill/>
          <a:ln w="15875" algn="ctr">
            <a:noFill/>
            <a:miter lim="800000"/>
            <a:headEnd/>
            <a:tailEnd/>
          </a:ln>
          <a:effectLst/>
        </p:spPr>
        <p:txBody>
          <a:bodyPr wrap="none" lIns="0" tIns="0" rIns="0" bIns="0">
            <a:spAutoFit/>
          </a:bodyPr>
          <a:lstStyle/>
          <a:p>
            <a:pPr defTabSz="805982"/>
            <a:r>
              <a:rPr lang="en-US" sz="1662"/>
              <a:t>ESC ECU</a:t>
            </a:r>
          </a:p>
        </p:txBody>
      </p:sp>
      <p:sp>
        <p:nvSpPr>
          <p:cNvPr id="994371" name="Text Box 67"/>
          <p:cNvSpPr txBox="1">
            <a:spLocks noChangeArrowheads="1"/>
          </p:cNvSpPr>
          <p:nvPr/>
        </p:nvSpPr>
        <p:spPr bwMode="auto">
          <a:xfrm>
            <a:off x="5528896" y="5265127"/>
            <a:ext cx="990656" cy="255776"/>
          </a:xfrm>
          <a:prstGeom prst="rect">
            <a:avLst/>
          </a:prstGeom>
          <a:noFill/>
          <a:ln w="15875" algn="ctr">
            <a:noFill/>
            <a:miter lim="800000"/>
            <a:headEnd/>
            <a:tailEnd/>
          </a:ln>
          <a:effectLst/>
        </p:spPr>
        <p:txBody>
          <a:bodyPr wrap="none" lIns="0" tIns="0" rIns="0" bIns="0">
            <a:spAutoFit/>
          </a:bodyPr>
          <a:lstStyle/>
          <a:p>
            <a:pPr defTabSz="805982"/>
            <a:r>
              <a:rPr lang="en-US" sz="1662"/>
              <a:t>EPB ECU</a:t>
            </a:r>
          </a:p>
        </p:txBody>
      </p:sp>
      <p:sp>
        <p:nvSpPr>
          <p:cNvPr id="994372" name="Text Box 68"/>
          <p:cNvSpPr txBox="1">
            <a:spLocks noChangeArrowheads="1"/>
          </p:cNvSpPr>
          <p:nvPr/>
        </p:nvSpPr>
        <p:spPr bwMode="auto">
          <a:xfrm>
            <a:off x="6627935" y="5369169"/>
            <a:ext cx="1352934" cy="255776"/>
          </a:xfrm>
          <a:prstGeom prst="rect">
            <a:avLst/>
          </a:prstGeom>
          <a:noFill/>
          <a:ln w="15875" algn="ctr">
            <a:noFill/>
            <a:miter lim="800000"/>
            <a:headEnd/>
            <a:tailEnd/>
          </a:ln>
          <a:effectLst/>
        </p:spPr>
        <p:txBody>
          <a:bodyPr wrap="none" lIns="0" tIns="0" rIns="0" bIns="0">
            <a:spAutoFit/>
          </a:bodyPr>
          <a:lstStyle/>
          <a:p>
            <a:pPr defTabSz="805982"/>
            <a:r>
              <a:rPr lang="en-US" sz="1662"/>
              <a:t>MK100 + IPB</a:t>
            </a:r>
          </a:p>
        </p:txBody>
      </p:sp>
      <p:sp>
        <p:nvSpPr>
          <p:cNvPr id="994373" name="Text Box 69"/>
          <p:cNvSpPr txBox="1">
            <a:spLocks noChangeArrowheads="1"/>
          </p:cNvSpPr>
          <p:nvPr/>
        </p:nvSpPr>
        <p:spPr bwMode="auto">
          <a:xfrm rot="16200000">
            <a:off x="2120166" y="4415917"/>
            <a:ext cx="859210" cy="136319"/>
          </a:xfrm>
          <a:prstGeom prst="rect">
            <a:avLst/>
          </a:prstGeom>
          <a:noFill/>
          <a:ln w="15875" algn="ctr">
            <a:noFill/>
            <a:miter lim="800000"/>
            <a:headEnd/>
            <a:tailEnd/>
          </a:ln>
          <a:effectLst/>
        </p:spPr>
        <p:txBody>
          <a:bodyPr wrap="none" lIns="0" tIns="0" rIns="0" bIns="0">
            <a:spAutoFit/>
          </a:bodyPr>
          <a:lstStyle/>
          <a:p>
            <a:pPr defTabSz="805982">
              <a:lnSpc>
                <a:spcPct val="60000"/>
              </a:lnSpc>
            </a:pPr>
            <a:r>
              <a:rPr lang="en-US" sz="738" dirty="0"/>
              <a:t>Cable length ~7,5m</a:t>
            </a:r>
          </a:p>
          <a:p>
            <a:pPr defTabSz="805982">
              <a:lnSpc>
                <a:spcPct val="60000"/>
              </a:lnSpc>
            </a:pPr>
            <a:r>
              <a:rPr lang="en-US" sz="738" dirty="0"/>
              <a:t>single way</a:t>
            </a:r>
          </a:p>
        </p:txBody>
      </p:sp>
      <p:sp>
        <p:nvSpPr>
          <p:cNvPr id="994374" name="Rectangle 70"/>
          <p:cNvSpPr>
            <a:spLocks noChangeArrowheads="1"/>
          </p:cNvSpPr>
          <p:nvPr/>
        </p:nvSpPr>
        <p:spPr bwMode="auto">
          <a:xfrm rot="-1379323">
            <a:off x="4276450" y="1907300"/>
            <a:ext cx="3403176" cy="238655"/>
          </a:xfrm>
          <a:prstGeom prst="rect">
            <a:avLst/>
          </a:prstGeom>
          <a:noFill/>
          <a:ln w="15875" algn="ctr">
            <a:noFill/>
            <a:miter lim="800000"/>
            <a:headEnd/>
            <a:tailEnd/>
          </a:ln>
          <a:effectLst/>
        </p:spPr>
        <p:txBody>
          <a:bodyPr wrap="none" lIns="0" tIns="0" rIns="0" bIns="0">
            <a:spAutoFit/>
          </a:bodyPr>
          <a:lstStyle/>
          <a:p>
            <a:pPr defTabSz="805982">
              <a:lnSpc>
                <a:spcPct val="105000"/>
              </a:lnSpc>
            </a:pPr>
            <a:r>
              <a:rPr lang="en-US" sz="1477" b="1"/>
              <a:t>all known EPB functions available</a:t>
            </a:r>
          </a:p>
        </p:txBody>
      </p:sp>
      <p:sp>
        <p:nvSpPr>
          <p:cNvPr id="994375" name="Rectangle 71"/>
          <p:cNvSpPr>
            <a:spLocks noChangeArrowheads="1"/>
          </p:cNvSpPr>
          <p:nvPr/>
        </p:nvSpPr>
        <p:spPr bwMode="auto">
          <a:xfrm rot="16200000">
            <a:off x="2659144" y="2864637"/>
            <a:ext cx="657552" cy="220188"/>
          </a:xfrm>
          <a:prstGeom prst="rect">
            <a:avLst/>
          </a:prstGeom>
          <a:noFill/>
          <a:ln w="25400">
            <a:noFill/>
            <a:miter lim="800000"/>
            <a:headEnd/>
            <a:tailEnd/>
          </a:ln>
          <a:effectLst/>
        </p:spPr>
        <p:txBody>
          <a:bodyPr wrap="none">
            <a:spAutoFit/>
          </a:bodyPr>
          <a:lstStyle/>
          <a:p>
            <a:pPr defTabSz="805982">
              <a:spcAft>
                <a:spcPct val="0"/>
              </a:spcAft>
            </a:pPr>
            <a:r>
              <a:rPr lang="en-US" altLang="ja-JP" sz="831">
                <a:solidFill>
                  <a:srgbClr val="000000"/>
                </a:solidFill>
                <a:ea typeface="ＭＳ Ｐゴシック" charset="-128"/>
              </a:rPr>
              <a:t>hydraulic</a:t>
            </a:r>
            <a:endParaRPr lang="en-US" sz="831">
              <a:solidFill>
                <a:srgbClr val="000000"/>
              </a:solidFill>
            </a:endParaRPr>
          </a:p>
        </p:txBody>
      </p:sp>
      <p:sp>
        <p:nvSpPr>
          <p:cNvPr id="994376" name="Rectangle 72"/>
          <p:cNvSpPr>
            <a:spLocks noChangeArrowheads="1"/>
          </p:cNvSpPr>
          <p:nvPr/>
        </p:nvSpPr>
        <p:spPr bwMode="auto">
          <a:xfrm rot="16200000">
            <a:off x="2659144" y="4140987"/>
            <a:ext cx="657552" cy="220188"/>
          </a:xfrm>
          <a:prstGeom prst="rect">
            <a:avLst/>
          </a:prstGeom>
          <a:noFill/>
          <a:ln w="25400">
            <a:noFill/>
            <a:miter lim="800000"/>
            <a:headEnd/>
            <a:tailEnd/>
          </a:ln>
          <a:effectLst/>
        </p:spPr>
        <p:txBody>
          <a:bodyPr wrap="none">
            <a:spAutoFit/>
          </a:bodyPr>
          <a:lstStyle/>
          <a:p>
            <a:pPr defTabSz="805982">
              <a:spcAft>
                <a:spcPct val="0"/>
              </a:spcAft>
            </a:pPr>
            <a:r>
              <a:rPr lang="en-US" altLang="ja-JP" sz="831">
                <a:solidFill>
                  <a:srgbClr val="000000"/>
                </a:solidFill>
                <a:ea typeface="ＭＳ Ｐゴシック" charset="-128"/>
              </a:rPr>
              <a:t>hydraulic</a:t>
            </a:r>
            <a:endParaRPr lang="en-US" sz="831">
              <a:solidFill>
                <a:srgbClr val="000000"/>
              </a:solidFill>
            </a:endParaRPr>
          </a:p>
        </p:txBody>
      </p:sp>
      <p:pic>
        <p:nvPicPr>
          <p:cNvPr id="994377" name="Picture 73" descr="MK100HECUBox_06_hell"/>
          <p:cNvPicPr>
            <a:picLocks noChangeAspect="1" noChangeArrowheads="1"/>
          </p:cNvPicPr>
          <p:nvPr/>
        </p:nvPicPr>
        <p:blipFill>
          <a:blip r:embed="rId3" cstate="print">
            <a:clrChange>
              <a:clrFrom>
                <a:srgbClr val="FFFFFF"/>
              </a:clrFrom>
              <a:clrTo>
                <a:srgbClr val="FFFFFF">
                  <a:alpha val="0"/>
                </a:srgbClr>
              </a:clrTo>
            </a:clrChange>
          </a:blip>
          <a:srcRect r="26247" b="14186"/>
          <a:stretch>
            <a:fillRect/>
          </a:stretch>
        </p:blipFill>
        <p:spPr bwMode="auto">
          <a:xfrm>
            <a:off x="6645520" y="4419601"/>
            <a:ext cx="926123" cy="858715"/>
          </a:xfrm>
          <a:prstGeom prst="rect">
            <a:avLst/>
          </a:prstGeom>
          <a:noFill/>
          <a:ln w="9525">
            <a:noFill/>
            <a:miter lim="800000"/>
            <a:headEnd/>
            <a:tailEnd/>
          </a:ln>
        </p:spPr>
      </p:pic>
      <p:pic>
        <p:nvPicPr>
          <p:cNvPr id="994378" name="Picture 74" descr="MK100HECUBox_06_hell"/>
          <p:cNvPicPr>
            <a:picLocks noChangeAspect="1" noChangeArrowheads="1"/>
          </p:cNvPicPr>
          <p:nvPr/>
        </p:nvPicPr>
        <p:blipFill>
          <a:blip r:embed="rId4" cstate="print">
            <a:clrChange>
              <a:clrFrom>
                <a:srgbClr val="FFFFFF"/>
              </a:clrFrom>
              <a:clrTo>
                <a:srgbClr val="FFFFFF">
                  <a:alpha val="0"/>
                </a:srgbClr>
              </a:clrTo>
            </a:clrChange>
          </a:blip>
          <a:srcRect r="26247" b="14186"/>
          <a:stretch>
            <a:fillRect/>
          </a:stretch>
        </p:blipFill>
        <p:spPr bwMode="auto">
          <a:xfrm>
            <a:off x="4610100" y="4289181"/>
            <a:ext cx="712177" cy="660888"/>
          </a:xfrm>
          <a:prstGeom prst="rect">
            <a:avLst/>
          </a:prstGeom>
          <a:noFill/>
          <a:ln w="9525">
            <a:noFill/>
            <a:miter lim="800000"/>
            <a:headEnd/>
            <a:tailEnd/>
          </a:ln>
        </p:spPr>
      </p:pic>
    </p:spTree>
    <p:extLst>
      <p:ext uri="{BB962C8B-B14F-4D97-AF65-F5344CB8AC3E}">
        <p14:creationId xmlns:p14="http://schemas.microsoft.com/office/powerpoint/2010/main" val="111382891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5" name="Text Box 3"/>
          <p:cNvSpPr txBox="1">
            <a:spLocks noChangeArrowheads="1"/>
          </p:cNvSpPr>
          <p:nvPr/>
        </p:nvSpPr>
        <p:spPr bwMode="auto">
          <a:xfrm>
            <a:off x="243790" y="676937"/>
            <a:ext cx="7348903" cy="390748"/>
          </a:xfrm>
          <a:prstGeom prst="rect">
            <a:avLst/>
          </a:prstGeom>
          <a:noFill/>
          <a:ln w="9525" algn="ctr">
            <a:noFill/>
            <a:miter lim="800000"/>
            <a:headEnd/>
            <a:tailEnd/>
          </a:ln>
          <a:effectLst/>
        </p:spPr>
        <p:txBody>
          <a:bodyPr>
            <a:spAutoFit/>
          </a:bodyPr>
          <a:lstStyle/>
          <a:p>
            <a:pPr defTabSz="920285">
              <a:spcAft>
                <a:spcPct val="0"/>
              </a:spcAft>
            </a:pPr>
            <a:r>
              <a:rPr lang="en-US" sz="1939" b="1" dirty="0"/>
              <a:t>IPB – Integrated Parking Brake  </a:t>
            </a:r>
          </a:p>
        </p:txBody>
      </p:sp>
      <p:pic>
        <p:nvPicPr>
          <p:cNvPr id="986292" name="Picture 180" descr="28-02-09-Bild 06 Kopie"/>
          <p:cNvPicPr>
            <a:picLocks noChangeAspect="1" noChangeArrowheads="1"/>
          </p:cNvPicPr>
          <p:nvPr/>
        </p:nvPicPr>
        <p:blipFill>
          <a:blip r:embed="rId2" cstate="print"/>
          <a:srcRect r="5368" b="24611"/>
          <a:stretch>
            <a:fillRect/>
          </a:stretch>
        </p:blipFill>
        <p:spPr bwMode="auto">
          <a:xfrm>
            <a:off x="528485" y="1412776"/>
            <a:ext cx="7469530" cy="4462874"/>
          </a:xfrm>
          <a:prstGeom prst="rect">
            <a:avLst/>
          </a:prstGeom>
          <a:noFill/>
        </p:spPr>
      </p:pic>
      <p:sp>
        <p:nvSpPr>
          <p:cNvPr id="2" name="Zástupný objekt pre dátum 1"/>
          <p:cNvSpPr>
            <a:spLocks noGrp="1"/>
          </p:cNvSpPr>
          <p:nvPr>
            <p:ph type="dt" sz="half" idx="14"/>
          </p:nvPr>
        </p:nvSpPr>
        <p:spPr/>
        <p:txBody>
          <a:bodyPr/>
          <a:lstStyle/>
          <a:p>
            <a:r>
              <a:rPr lang="sk-SK" noProof="0" smtClean="0"/>
              <a:t>30 October 2019</a:t>
            </a:r>
            <a:endParaRPr lang="en-US" noProof="0"/>
          </a:p>
        </p:txBody>
      </p:sp>
      <p:sp>
        <p:nvSpPr>
          <p:cNvPr id="3" name="Zástupný objekt pre pätu 2"/>
          <p:cNvSpPr>
            <a:spLocks noGrp="1"/>
          </p:cNvSpPr>
          <p:nvPr>
            <p:ph type="ftr" sz="quarter" idx="16"/>
          </p:nvPr>
        </p:nvSpPr>
        <p:spPr/>
        <p:txBody>
          <a:bodyPr/>
          <a:lstStyle/>
          <a:p>
            <a:r>
              <a:rPr lang="en-US" noProof="0" smtClean="0"/>
              <a:t>dr. PANCIK University of Zilina : Presentation for students WHAT IS EPB ? </a:t>
            </a:r>
            <a:endParaRPr lang="en-US" noProof="0" dirty="0"/>
          </a:p>
        </p:txBody>
      </p:sp>
    </p:spTree>
    <p:extLst>
      <p:ext uri="{BB962C8B-B14F-4D97-AF65-F5344CB8AC3E}">
        <p14:creationId xmlns:p14="http://schemas.microsoft.com/office/powerpoint/2010/main" val="371468413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title"/>
          </p:nvPr>
        </p:nvSpPr>
        <p:spPr/>
        <p:txBody>
          <a:bodyPr/>
          <a:lstStyle/>
          <a:p>
            <a:r>
              <a:rPr lang="en-US" dirty="0" smtClean="0"/>
              <a:t>IPB caliper in sectioning</a:t>
            </a:r>
            <a:endParaRPr lang="en-US" dirty="0"/>
          </a:p>
        </p:txBody>
      </p:sp>
      <p:pic>
        <p:nvPicPr>
          <p:cNvPr id="773125" name="Picture 5" descr="MQB-28-02-09-Bild 08 Kopie"/>
          <p:cNvPicPr>
            <a:picLocks noGrp="1" noChangeAspect="1" noChangeArrowheads="1"/>
          </p:cNvPicPr>
          <p:nvPr>
            <p:ph sz="quarter" idx="1"/>
          </p:nvPr>
        </p:nvPicPr>
        <p:blipFill>
          <a:blip r:embed="rId2" cstate="print"/>
          <a:srcRect/>
          <a:stretch>
            <a:fillRect/>
          </a:stretch>
        </p:blipFill>
        <p:spPr>
          <a:xfrm>
            <a:off x="971600" y="1844824"/>
            <a:ext cx="5905932" cy="4430154"/>
          </a:xfrm>
          <a:noFill/>
          <a:ln/>
        </p:spPr>
      </p:pic>
      <p:sp>
        <p:nvSpPr>
          <p:cNvPr id="2" name="Zástupný objekt pre dátum 1"/>
          <p:cNvSpPr>
            <a:spLocks noGrp="1"/>
          </p:cNvSpPr>
          <p:nvPr>
            <p:ph type="dt" sz="half" idx="14"/>
          </p:nvPr>
        </p:nvSpPr>
        <p:spPr/>
        <p:txBody>
          <a:bodyPr/>
          <a:lstStyle/>
          <a:p>
            <a:r>
              <a:rPr lang="sk-SK" noProof="0" smtClean="0"/>
              <a:t>30 October 2019</a:t>
            </a:r>
            <a:endParaRPr lang="en-US" noProof="0"/>
          </a:p>
        </p:txBody>
      </p:sp>
      <p:sp>
        <p:nvSpPr>
          <p:cNvPr id="3" name="Zástupný objekt pre pätu 2"/>
          <p:cNvSpPr>
            <a:spLocks noGrp="1"/>
          </p:cNvSpPr>
          <p:nvPr>
            <p:ph type="ftr" sz="quarter" idx="16"/>
          </p:nvPr>
        </p:nvSpPr>
        <p:spPr/>
        <p:txBody>
          <a:bodyPr/>
          <a:lstStyle/>
          <a:p>
            <a:r>
              <a:rPr lang="en-US" noProof="0" smtClean="0"/>
              <a:t>dr. PANCIK University of Zilina : Presentation for students WHAT IS EPB ? </a:t>
            </a:r>
            <a:endParaRPr lang="en-US" noProof="0" dirty="0"/>
          </a:p>
        </p:txBody>
      </p:sp>
    </p:spTree>
    <p:extLst>
      <p:ext uri="{BB962C8B-B14F-4D97-AF65-F5344CB8AC3E}">
        <p14:creationId xmlns:p14="http://schemas.microsoft.com/office/powerpoint/2010/main" val="35610062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áda">
  <a:themeElements>
    <a:clrScheme name="Arkád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ád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rkád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TotalTime>
  <Words>1026</Words>
  <Application>Microsoft Office PowerPoint</Application>
  <PresentationFormat>Prezentácia na obrazovke (4:3)</PresentationFormat>
  <Paragraphs>158</Paragraphs>
  <Slides>22</Slides>
  <Notes>0</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22</vt:i4>
      </vt:variant>
    </vt:vector>
  </HeadingPairs>
  <TitlesOfParts>
    <vt:vector size="29" baseType="lpstr">
      <vt:lpstr>ＭＳ Ｐゴシック</vt:lpstr>
      <vt:lpstr>Arial</vt:lpstr>
      <vt:lpstr>Calibri</vt:lpstr>
      <vt:lpstr>Century Schoolbook</vt:lpstr>
      <vt:lpstr>Wingdings</vt:lpstr>
      <vt:lpstr>Wingdings 2</vt:lpstr>
      <vt:lpstr>Arkáda</vt:lpstr>
      <vt:lpstr>ELECTRIC PARKING BRAKE SYSTEMS</vt:lpstr>
      <vt:lpstr>Introduction</vt:lpstr>
      <vt:lpstr>Introduction  -   Caliper integrated EPB</vt:lpstr>
      <vt:lpstr>Prezentácia programu PowerPoint</vt:lpstr>
      <vt:lpstr> Caliper integrated EPB – forecasting </vt:lpstr>
      <vt:lpstr>Introduction  - Electronic Stability Control (ESC)  and EPB</vt:lpstr>
      <vt:lpstr>MK100ESC + IPB (integrated parking brake)</vt:lpstr>
      <vt:lpstr>Prezentácia programu PowerPoint</vt:lpstr>
      <vt:lpstr>IPB caliper in sectioning</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V-model DEVELOPMENT PHASES </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
  <cp:lastModifiedBy>Juraj Pancik</cp:lastModifiedBy>
  <cp:revision>599</cp:revision>
  <dcterms:created xsi:type="dcterms:W3CDTF">2014-02-17T16:14:26Z</dcterms:created>
  <dcterms:modified xsi:type="dcterms:W3CDTF">2019-10-30T07:15:57Z</dcterms:modified>
</cp:coreProperties>
</file>