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52"/>
  </p:notes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72" r:id="rId12"/>
    <p:sldId id="273" r:id="rId13"/>
    <p:sldId id="264" r:id="rId14"/>
    <p:sldId id="265" r:id="rId15"/>
    <p:sldId id="275" r:id="rId16"/>
    <p:sldId id="266" r:id="rId17"/>
    <p:sldId id="267" r:id="rId18"/>
    <p:sldId id="276" r:id="rId19"/>
    <p:sldId id="277" r:id="rId20"/>
    <p:sldId id="268" r:id="rId21"/>
    <p:sldId id="269" r:id="rId22"/>
    <p:sldId id="278" r:id="rId23"/>
    <p:sldId id="279" r:id="rId24"/>
    <p:sldId id="301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2" r:id="rId45"/>
    <p:sldId id="303" r:id="rId46"/>
    <p:sldId id="304" r:id="rId47"/>
    <p:sldId id="305" r:id="rId48"/>
    <p:sldId id="306" r:id="rId49"/>
    <p:sldId id="307" r:id="rId50"/>
    <p:sldId id="299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3501" y="-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C3F9B-39C1-4069-A047-92BFA14C023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91AFC-6651-473A-8A8E-95E7D198AC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7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1AFC-6651-473A-8A8E-95E7D198ACD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98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54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38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2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94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74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15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39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7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60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61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DOPLNIT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47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DOPLNIT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50CF5-8073-4E39-98BA-D44C94ECF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1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pancik.s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jobswatch.co.uk/" TargetMode="External"/><Relationship Id="rId2" Type="http://schemas.openxmlformats.org/officeDocument/2006/relationships/hyperlink" Target="https://www.profesia.sk/praca/?search_anywhere=business+analyti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pancik.sk/management-is-ict-leto-2020-popis-semestralnej-prace/" TargetMode="External"/><Relationship Id="rId2" Type="http://schemas.openxmlformats.org/officeDocument/2006/relationships/hyperlink" Target="http://www.drpancik.sk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a.cz/podnikova-informatika-(1)-8588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dennikn.sk/2266059/heker-na-dialku-takmer-otravil-zdroj-vody-amerike-hrozi-kyberneticky-11-september-varuje-expert/?ref=lis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ombe" TargetMode="External"/><Relationship Id="rId2" Type="http://schemas.openxmlformats.org/officeDocument/2006/relationships/hyperlink" Target="https://en.wikipedia.org/wiki/Alan_Tu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laude_Shannon" TargetMode="External"/><Relationship Id="rId5" Type="http://schemas.openxmlformats.org/officeDocument/2006/relationships/hyperlink" Target="https://en.wikipedia.org/wiki/John_von_Neumann" TargetMode="External"/><Relationship Id="rId4" Type="http://schemas.openxmlformats.org/officeDocument/2006/relationships/hyperlink" Target="https://en.wikipedia.org/wiki/Enigma_machin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Řízení IS/ICT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Doc. Juraj PANČÍK, AMBIS a.s., Praha</a:t>
            </a:r>
          </a:p>
          <a:p>
            <a:r>
              <a:rPr lang="cs-CZ" dirty="0">
                <a:hlinkClick r:id="rId2"/>
              </a:rPr>
              <a:t>www.drpancik.sk</a:t>
            </a:r>
            <a:r>
              <a:rPr lang="cs-CZ" dirty="0"/>
              <a:t> , Léto 20</a:t>
            </a:r>
            <a:r>
              <a:rPr lang="en-US" dirty="0"/>
              <a:t>2</a:t>
            </a:r>
            <a:r>
              <a:rPr lang="sk-SK" dirty="0"/>
              <a:t>1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7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kódovaní znaků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100" dirty="0"/>
              <a:t>Jak jsou textové znaky reprezentovány v počítači (ASCII tabulka, wikipedie)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10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986787"/>
            <a:ext cx="59912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8920"/>
            <a:ext cx="39909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5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Ukázka ASCII TABULKA </a:t>
            </a:r>
            <a:br>
              <a:rPr lang="cs-CZ" dirty="0"/>
            </a:br>
            <a:r>
              <a:rPr lang="cs-CZ" sz="2700" i="1" dirty="0" err="1"/>
              <a:t>American</a:t>
            </a:r>
            <a:r>
              <a:rPr lang="cs-CZ" sz="2700" i="1" dirty="0"/>
              <a:t> Standard </a:t>
            </a:r>
            <a:r>
              <a:rPr lang="cs-CZ" sz="2700" i="1" dirty="0" err="1"/>
              <a:t>Code</a:t>
            </a:r>
            <a:r>
              <a:rPr lang="cs-CZ" sz="2700" i="1" dirty="0"/>
              <a:t> </a:t>
            </a:r>
            <a:r>
              <a:rPr lang="cs-CZ" sz="2700" i="1" dirty="0" err="1"/>
              <a:t>for</a:t>
            </a:r>
            <a:r>
              <a:rPr lang="cs-CZ" sz="2700" i="1" dirty="0"/>
              <a:t> </a:t>
            </a:r>
            <a:r>
              <a:rPr lang="cs-CZ" sz="2700" i="1" dirty="0" err="1"/>
              <a:t>Information</a:t>
            </a:r>
            <a:r>
              <a:rPr lang="cs-CZ" sz="2700" i="1" dirty="0"/>
              <a:t> </a:t>
            </a:r>
            <a:r>
              <a:rPr lang="cs-CZ" sz="2700" i="1" dirty="0" err="1"/>
              <a:t>Interchange</a:t>
            </a:r>
            <a:r>
              <a:rPr lang="cs-CZ" sz="2700" i="1" dirty="0"/>
              <a:t>, 1960</a:t>
            </a:r>
            <a:endParaRPr lang="cs-CZ" sz="27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11</a:t>
            </a:fld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56895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5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258816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https://en.wikipedia.org/wiki/ASCII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12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744416" cy="60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2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Informatika, informace, systém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b="1" dirty="0">
                <a:solidFill>
                  <a:srgbClr val="0070C0"/>
                </a:solidFill>
                <a:highlight>
                  <a:srgbClr val="FFFF00"/>
                </a:highlight>
              </a:rPr>
              <a:t>Sémantika </a:t>
            </a:r>
            <a:r>
              <a:rPr lang="cs-CZ" sz="1800" dirty="0">
                <a:solidFill>
                  <a:srgbClr val="0070C0"/>
                </a:solidFill>
                <a:highlight>
                  <a:srgbClr val="FFFF00"/>
                </a:highlight>
              </a:rPr>
              <a:t>se zabývá zkoumáním vztahu mezi znaky a objekty, o nichž jsou znaky použitelné.</a:t>
            </a:r>
          </a:p>
          <a:p>
            <a:r>
              <a:rPr lang="cs-CZ" sz="1800" b="1" dirty="0">
                <a:solidFill>
                  <a:srgbClr val="0070C0"/>
                </a:solidFill>
                <a:highlight>
                  <a:srgbClr val="FFFF00"/>
                </a:highlight>
              </a:rPr>
              <a:t>Pragmatika </a:t>
            </a:r>
            <a:r>
              <a:rPr lang="cs-CZ" sz="1800" dirty="0">
                <a:solidFill>
                  <a:srgbClr val="0070C0"/>
                </a:solidFill>
                <a:highlight>
                  <a:srgbClr val="FFFF00"/>
                </a:highlight>
              </a:rPr>
              <a:t>se zabývá zkoumáním vztahu mezi znaky a jejich interprety.</a:t>
            </a:r>
          </a:p>
          <a:p>
            <a:r>
              <a:rPr lang="cs-CZ" sz="1800" b="1" dirty="0">
                <a:solidFill>
                  <a:srgbClr val="0070C0"/>
                </a:solidFill>
                <a:highlight>
                  <a:srgbClr val="FFFF00"/>
                </a:highlight>
              </a:rPr>
              <a:t>Syntaxe </a:t>
            </a:r>
            <a:r>
              <a:rPr lang="cs-CZ" sz="1800" dirty="0">
                <a:solidFill>
                  <a:srgbClr val="0070C0"/>
                </a:solidFill>
                <a:highlight>
                  <a:srgbClr val="FFFF00"/>
                </a:highlight>
              </a:rPr>
              <a:t>se zabývá formálními vztahy znaků navzájem.</a:t>
            </a:r>
          </a:p>
          <a:p>
            <a:r>
              <a:rPr lang="cs-CZ" sz="1800" dirty="0"/>
              <a:t>Naše schopnost převést (komunikovat, resp. kódovat) znaky, kterými informaci reprezentujeme, umožňuje, aby řadu činností převzal stroj (počítač). Pes nebo kočka neumí interpretovat informaci z obrazovky počítače … lidé ano, lidé dokáží dekódovat mapu pokoje – psi nebo kočky ne</a:t>
            </a:r>
          </a:p>
          <a:p>
            <a:r>
              <a:rPr lang="cs-CZ" sz="1800" dirty="0"/>
              <a:t>Přitom vždy závisí na tom, jaká je </a:t>
            </a:r>
            <a:r>
              <a:rPr lang="cs-CZ" sz="1800" b="1" dirty="0">
                <a:solidFill>
                  <a:srgbClr val="00B050"/>
                </a:solidFill>
              </a:rPr>
              <a:t>schopnost stroje vnímat sémantiku, pragmatiku a syntaxi informace,</a:t>
            </a:r>
            <a:r>
              <a:rPr lang="cs-CZ" sz="1800" dirty="0"/>
              <a:t> a to nejen při přenosu informace, ale také při jejím vyhodnocování (i proto je důležité použití adekvátního kódu).</a:t>
            </a:r>
          </a:p>
          <a:p>
            <a:endParaRPr lang="cs-CZ" sz="18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9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Informatika, informace, systém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>
                <a:solidFill>
                  <a:srgbClr val="0070C0"/>
                </a:solidFill>
                <a:highlight>
                  <a:srgbClr val="FFFF00"/>
                </a:highlight>
              </a:rPr>
              <a:t>Data (</a:t>
            </a:r>
            <a:r>
              <a:rPr lang="cs-CZ" dirty="0">
                <a:solidFill>
                  <a:srgbClr val="0070C0"/>
                </a:solidFill>
                <a:highlight>
                  <a:srgbClr val="FFFF00"/>
                </a:highlight>
              </a:rPr>
              <a:t>jednotné číslo </a:t>
            </a:r>
            <a:r>
              <a:rPr lang="cs-CZ" b="1" dirty="0">
                <a:solidFill>
                  <a:srgbClr val="0070C0"/>
                </a:solidFill>
                <a:highlight>
                  <a:srgbClr val="FFFF00"/>
                </a:highlight>
              </a:rPr>
              <a:t>– údaj) </a:t>
            </a:r>
            <a:r>
              <a:rPr lang="cs-CZ" dirty="0">
                <a:solidFill>
                  <a:srgbClr val="0070C0"/>
                </a:solidFill>
                <a:highlight>
                  <a:srgbClr val="FFFF00"/>
                </a:highlight>
              </a:rPr>
              <a:t>„jsou formalizovaný záznam lidského poznání pomocí symbolů (znaků)“ , který je schopný přenosu, uchování, interpretace či zpracování. </a:t>
            </a:r>
          </a:p>
          <a:p>
            <a:r>
              <a:rPr lang="cs-CZ" dirty="0">
                <a:solidFill>
                  <a:srgbClr val="0070C0"/>
                </a:solidFill>
                <a:highlight>
                  <a:srgbClr val="FFFF00"/>
                </a:highlight>
              </a:rPr>
              <a:t>Smysluplná  </a:t>
            </a:r>
            <a:r>
              <a:rPr lang="cs-CZ" b="1" dirty="0">
                <a:solidFill>
                  <a:srgbClr val="0070C0"/>
                </a:solidFill>
                <a:highlight>
                  <a:srgbClr val="FFFF00"/>
                </a:highlight>
              </a:rPr>
              <a:t>informace</a:t>
            </a:r>
            <a:r>
              <a:rPr lang="cs-CZ" dirty="0">
                <a:solidFill>
                  <a:srgbClr val="0070C0"/>
                </a:solidFill>
                <a:highlight>
                  <a:srgbClr val="FFFF00"/>
                </a:highlight>
              </a:rPr>
              <a:t> pak vzniká v procesu interpretace dat člověkem.</a:t>
            </a:r>
          </a:p>
          <a:p>
            <a:r>
              <a:rPr lang="cs-CZ" dirty="0">
                <a:solidFill>
                  <a:schemeClr val="accent1"/>
                </a:solidFill>
                <a:highlight>
                  <a:srgbClr val="FFFF00"/>
                </a:highlight>
              </a:rPr>
              <a:t>Informace v souvislostech (kontextu) </a:t>
            </a:r>
            <a:r>
              <a:rPr lang="cs-CZ" dirty="0">
                <a:solidFill>
                  <a:srgbClr val="0070C0"/>
                </a:solidFill>
                <a:highlight>
                  <a:srgbClr val="FFFF00"/>
                </a:highlight>
              </a:rPr>
              <a:t>formuje </a:t>
            </a:r>
            <a:r>
              <a:rPr lang="cs-CZ" b="1" dirty="0">
                <a:solidFill>
                  <a:srgbClr val="0070C0"/>
                </a:solidFill>
                <a:highlight>
                  <a:srgbClr val="FFFF00"/>
                </a:highlight>
              </a:rPr>
              <a:t>znalost. </a:t>
            </a:r>
            <a:r>
              <a:rPr lang="cs-CZ" dirty="0">
                <a:solidFill>
                  <a:srgbClr val="0070C0"/>
                </a:solidFill>
                <a:highlight>
                  <a:srgbClr val="FFFF00"/>
                </a:highlight>
              </a:rPr>
              <a:t>Ta reprezentuje porozumění získané zkušeností nebo studiem, je srozumitelná a použitelná k řešení problému nebo k rozhodování.</a:t>
            </a:r>
          </a:p>
          <a:p>
            <a:r>
              <a:rPr lang="cs-CZ" dirty="0">
                <a:solidFill>
                  <a:srgbClr val="00B050"/>
                </a:solidFill>
              </a:rPr>
              <a:t>Dobrý příklad</a:t>
            </a:r>
            <a:r>
              <a:rPr lang="en-US" dirty="0">
                <a:solidFill>
                  <a:srgbClr val="00B050"/>
                </a:solidFill>
              </a:rPr>
              <a:t>:</a:t>
            </a:r>
            <a:r>
              <a:rPr lang="cs-CZ" dirty="0">
                <a:solidFill>
                  <a:srgbClr val="00B050"/>
                </a:solidFill>
              </a:rPr>
              <a:t>  údaje: 120 80   informace: 120/80 mm </a:t>
            </a:r>
            <a:r>
              <a:rPr lang="cs-CZ" dirty="0" err="1">
                <a:solidFill>
                  <a:srgbClr val="00B050"/>
                </a:solidFill>
              </a:rPr>
              <a:t>Hg</a:t>
            </a:r>
            <a:r>
              <a:rPr lang="cs-CZ" dirty="0">
                <a:solidFill>
                  <a:srgbClr val="00B050"/>
                </a:solidFill>
              </a:rPr>
              <a:t> – znalost: normální </a:t>
            </a:r>
            <a:r>
              <a:rPr lang="cs-CZ" dirty="0" err="1">
                <a:solidFill>
                  <a:srgbClr val="00B050"/>
                </a:solidFill>
              </a:rPr>
              <a:t>krvný</a:t>
            </a:r>
            <a:r>
              <a:rPr lang="cs-CZ" dirty="0">
                <a:solidFill>
                  <a:srgbClr val="00B050"/>
                </a:solidFill>
              </a:rPr>
              <a:t> tlak zdravého člověka  </a:t>
            </a:r>
          </a:p>
          <a:p>
            <a:r>
              <a:rPr lang="cs-CZ" dirty="0"/>
              <a:t>Jak </a:t>
            </a:r>
            <a:r>
              <a:rPr lang="cs-CZ" b="1" dirty="0"/>
              <a:t>roviny zkoumání </a:t>
            </a:r>
            <a:r>
              <a:rPr lang="cs-CZ" dirty="0"/>
              <a:t>(syntaxe, sémantika a pragmatika), tak </a:t>
            </a:r>
            <a:r>
              <a:rPr lang="cs-CZ" b="1" dirty="0"/>
              <a:t>rozlišování mezi pojmy znak, kód, data, informace a znalosti</a:t>
            </a:r>
            <a:r>
              <a:rPr lang="cs-CZ" dirty="0"/>
              <a:t> jsou pro informatiku významné, protože s </a:t>
            </a:r>
            <a:r>
              <a:rPr lang="cs-CZ" dirty="0">
                <a:solidFill>
                  <a:srgbClr val="0070C0"/>
                </a:solidFill>
              </a:rPr>
              <a:t>růstem komunikace i zvětšujícím se objemem vyměňovaného obsahu</a:t>
            </a:r>
            <a:r>
              <a:rPr lang="cs-CZ" dirty="0"/>
              <a:t> požadujeme, aby činnosti s informacemi spojené (tj. jejich vyjádření a podoba informací, zpracování a přenášení) zastávaly </a:t>
            </a:r>
            <a:r>
              <a:rPr lang="cs-CZ" b="1" dirty="0"/>
              <a:t>stroje – počítače.</a:t>
            </a:r>
          </a:p>
          <a:p>
            <a:r>
              <a:rPr lang="cs-CZ" dirty="0">
                <a:solidFill>
                  <a:srgbClr val="00B050"/>
                </a:solidFill>
              </a:rPr>
              <a:t>Příklady: </a:t>
            </a:r>
            <a:r>
              <a:rPr lang="cs-CZ" i="1" dirty="0">
                <a:solidFill>
                  <a:srgbClr val="00B050"/>
                </a:solidFill>
              </a:rPr>
              <a:t>automatická detekce tónu hlasu v call centrech, automatická detekce </a:t>
            </a:r>
            <a:r>
              <a:rPr lang="cs-CZ" i="1" dirty="0" err="1">
                <a:solidFill>
                  <a:srgbClr val="00B050"/>
                </a:solidFill>
              </a:rPr>
              <a:t>pishingových</a:t>
            </a:r>
            <a:r>
              <a:rPr lang="cs-CZ" i="1" dirty="0">
                <a:solidFill>
                  <a:srgbClr val="00B050"/>
                </a:solidFill>
              </a:rPr>
              <a:t> emailů, detekce „</a:t>
            </a:r>
            <a:r>
              <a:rPr lang="cs-CZ" i="1" dirty="0" err="1">
                <a:solidFill>
                  <a:srgbClr val="00B050"/>
                </a:solidFill>
              </a:rPr>
              <a:t>fake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news</a:t>
            </a:r>
            <a:r>
              <a:rPr lang="cs-CZ" i="1" dirty="0">
                <a:solidFill>
                  <a:srgbClr val="00B050"/>
                </a:solidFill>
              </a:rPr>
              <a:t>“ 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0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cs-CZ" sz="1600" b="1" i="1" dirty="0">
                <a:solidFill>
                  <a:srgbClr val="00B050"/>
                </a:solidFill>
              </a:rPr>
              <a:t>UKÁZKA: </a:t>
            </a:r>
            <a:r>
              <a:rPr lang="cs-CZ" sz="1600" b="1" dirty="0">
                <a:solidFill>
                  <a:srgbClr val="00B050"/>
                </a:solidFill>
              </a:rPr>
              <a:t>požadujeme, aby činnosti s informacemi spojené (jejich vyjádření a podoba informací, zpracování a přenášení) zastávaly stroje – počítače.</a:t>
            </a:r>
          </a:p>
          <a:p>
            <a:pPr>
              <a:lnSpc>
                <a:spcPct val="200000"/>
              </a:lnSpc>
            </a:pPr>
            <a:r>
              <a:rPr lang="cs-CZ" sz="1600" i="1" dirty="0">
                <a:solidFill>
                  <a:srgbClr val="FF0000"/>
                </a:solidFill>
              </a:rPr>
              <a:t>Zadání diplomové práce na informatické fakultě (2019) :</a:t>
            </a:r>
            <a:endParaRPr lang="cs-CZ" sz="1600" dirty="0">
              <a:solidFill>
                <a:srgbClr val="FF0000"/>
              </a:solidFill>
            </a:endParaRPr>
          </a:p>
          <a:p>
            <a:pPr lvl="1">
              <a:lnSpc>
                <a:spcPct val="200000"/>
              </a:lnSpc>
            </a:pPr>
            <a:r>
              <a:rPr lang="cs-CZ" sz="1200" dirty="0"/>
              <a:t>Cílem práce je vytvoření nástroje na hromadné a pravidelné sledování a analýzu obsahu vybraných webových stránek zaměřených na propagandu případně obecněji na zpravodajství. </a:t>
            </a:r>
          </a:p>
          <a:p>
            <a:pPr>
              <a:lnSpc>
                <a:spcPct val="200000"/>
              </a:lnSpc>
            </a:pPr>
            <a:r>
              <a:rPr lang="cs-CZ" sz="1600" dirty="0"/>
              <a:t>Vlastní práce:  https://is.muni.cz/th/dazqh/</a:t>
            </a:r>
          </a:p>
          <a:p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5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Systém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Systém</a:t>
            </a:r>
            <a:r>
              <a:rPr lang="cs-CZ" dirty="0"/>
              <a:t> budeme chápat jako soubor podstatných znalostí o vytčené části reálného světa zapsaných ve vhodném jazyce.</a:t>
            </a:r>
          </a:p>
          <a:p>
            <a:r>
              <a:rPr lang="cs-CZ" b="1" dirty="0">
                <a:solidFill>
                  <a:schemeClr val="accent1"/>
                </a:solidFill>
              </a:rPr>
              <a:t>Systém je tvořen prvky a závislostmi mezi nimi, tedy vazbami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Systémem je např. škola, jeho prvky mohou být např. studenti a studijní obory; předměty a vazby reprezentují vztahy mezi nimi.</a:t>
            </a:r>
          </a:p>
          <a:p>
            <a:r>
              <a:rPr lang="cs-CZ" b="1" dirty="0">
                <a:solidFill>
                  <a:schemeClr val="accent1"/>
                </a:solidFill>
              </a:rPr>
              <a:t>Podstatnou charakteristikou systému je okolí </a:t>
            </a:r>
            <a:r>
              <a:rPr lang="cs-CZ" dirty="0"/>
              <a:t>(prostředí,</a:t>
            </a:r>
            <a:r>
              <a:rPr lang="cs-CZ" b="1" dirty="0">
                <a:solidFill>
                  <a:srgbClr val="00B050"/>
                </a:solidFill>
              </a:rPr>
              <a:t> environment</a:t>
            </a:r>
            <a:r>
              <a:rPr lang="cs-CZ" dirty="0"/>
              <a:t>), tj. ostatní školy, podniky, instituce apod.</a:t>
            </a:r>
          </a:p>
          <a:p>
            <a:r>
              <a:rPr lang="cs-CZ" dirty="0"/>
              <a:t>V závislosti na tom, zda některý prvek daného systému je v interakci s prostředím či ne, hovoříme </a:t>
            </a:r>
            <a:r>
              <a:rPr lang="cs-CZ" dirty="0">
                <a:solidFill>
                  <a:srgbClr val="00B050"/>
                </a:solidFill>
              </a:rPr>
              <a:t>o </a:t>
            </a:r>
            <a:r>
              <a:rPr lang="cs-CZ" b="1" dirty="0">
                <a:solidFill>
                  <a:srgbClr val="00B050"/>
                </a:solidFill>
              </a:rPr>
              <a:t>otevřených nebo uzavřených systémech.</a:t>
            </a:r>
          </a:p>
          <a:p>
            <a:r>
              <a:rPr lang="cs-CZ" b="1" dirty="0"/>
              <a:t>Prostředí </a:t>
            </a:r>
            <a:r>
              <a:rPr lang="cs-CZ" dirty="0"/>
              <a:t>pak může nebo nemusí být chápáno jako systém. V případě, že je prostředí definováno také jako systém, ho označujeme pojmem </a:t>
            </a:r>
            <a:r>
              <a:rPr lang="cs-CZ" b="1" dirty="0" err="1"/>
              <a:t>nadsystém</a:t>
            </a:r>
            <a:r>
              <a:rPr lang="cs-CZ" dirty="0"/>
              <a:t>;  </a:t>
            </a:r>
          </a:p>
          <a:p>
            <a:pPr lvl="1"/>
            <a:r>
              <a:rPr lang="cs-CZ" dirty="0" err="1">
                <a:solidFill>
                  <a:srgbClr val="00B050"/>
                </a:solidFill>
              </a:rPr>
              <a:t>nadsystémem</a:t>
            </a:r>
            <a:r>
              <a:rPr lang="cs-CZ" dirty="0">
                <a:solidFill>
                  <a:srgbClr val="00B050"/>
                </a:solidFill>
              </a:rPr>
              <a:t> může být např. školství. </a:t>
            </a:r>
          </a:p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0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Prvek, který je v interakci s prostředím, se označuje jako </a:t>
            </a:r>
            <a:r>
              <a:rPr lang="cs-CZ" b="1" dirty="0">
                <a:solidFill>
                  <a:schemeClr val="accent1"/>
                </a:solidFill>
              </a:rPr>
              <a:t>hraniční prvek </a:t>
            </a:r>
            <a:r>
              <a:rPr lang="cs-CZ" dirty="0">
                <a:solidFill>
                  <a:schemeClr val="accent1"/>
                </a:solidFill>
              </a:rPr>
              <a:t>a množina těchto prvků tvoří </a:t>
            </a:r>
            <a:r>
              <a:rPr lang="cs-CZ" b="1" dirty="0">
                <a:solidFill>
                  <a:schemeClr val="accent1"/>
                </a:solidFill>
              </a:rPr>
              <a:t>hranici systému.</a:t>
            </a:r>
          </a:p>
          <a:p>
            <a:r>
              <a:rPr lang="cs-CZ" b="1" dirty="0">
                <a:solidFill>
                  <a:schemeClr val="accent1"/>
                </a:solidFill>
              </a:rPr>
              <a:t>Strukturou systému</a:t>
            </a:r>
            <a:r>
              <a:rPr lang="cs-CZ" dirty="0">
                <a:solidFill>
                  <a:schemeClr val="accent1"/>
                </a:solidFill>
              </a:rPr>
              <a:t>  (STATICKÝ POHLED, architektura systému) rozumíme způsob složení, uspořádání a stavbu prvků systému a jejich vztahů, jejichž vlastnosti jsou vyjádřeny </a:t>
            </a:r>
            <a:r>
              <a:rPr lang="cs-CZ" b="1" dirty="0">
                <a:solidFill>
                  <a:schemeClr val="accent1"/>
                </a:solidFill>
              </a:rPr>
              <a:t>atributy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r>
              <a:rPr lang="cs-CZ" b="1" dirty="0">
                <a:solidFill>
                  <a:schemeClr val="accent1"/>
                </a:solidFill>
              </a:rPr>
              <a:t>Hodnoty atributů </a:t>
            </a:r>
            <a:r>
              <a:rPr lang="cs-CZ" dirty="0">
                <a:solidFill>
                  <a:schemeClr val="accent1"/>
                </a:solidFill>
              </a:rPr>
              <a:t>v určitém okamžiku utvářejí </a:t>
            </a:r>
            <a:r>
              <a:rPr lang="cs-CZ" b="1" dirty="0">
                <a:solidFill>
                  <a:schemeClr val="accent1"/>
                </a:solidFill>
              </a:rPr>
              <a:t>stav systému.</a:t>
            </a:r>
          </a:p>
          <a:p>
            <a:pPr lvl="1"/>
            <a:r>
              <a:rPr lang="cs-CZ" dirty="0"/>
              <a:t>Atribut burzy je např. DOW JONES nebo SAX index, nebo směnný kurz </a:t>
            </a:r>
          </a:p>
          <a:p>
            <a:pPr lvl="1"/>
            <a:r>
              <a:rPr lang="cs-CZ" dirty="0"/>
              <a:t>Prázdná peněženka je vyjádření toho že jsem bez peněz 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2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  <a:highlight>
                  <a:srgbClr val="FFFF00"/>
                </a:highlight>
              </a:rPr>
              <a:t>Chování systému v čase je </a:t>
            </a:r>
            <a:r>
              <a:rPr lang="cs-CZ" dirty="0">
                <a:solidFill>
                  <a:schemeClr val="accent1"/>
                </a:solidFill>
                <a:highlight>
                  <a:srgbClr val="FFFF00"/>
                </a:highlight>
              </a:rPr>
              <a:t>reprezentováno akcí, reakcí a odezvou systému na vzniklé podněty, převážně z jeho okolí (DYNAMICKÝ POHLED NA SYSTÉM).</a:t>
            </a:r>
          </a:p>
          <a:p>
            <a:pPr lvl="1"/>
            <a:r>
              <a:rPr lang="cs-CZ" dirty="0"/>
              <a:t>Když sledujeme chování systémů sledujeme časovou míru = vzorkovaní  hodnoty atributů v čase (počet vzorků  za jednotku času – sekundy, nanosekundy či týdny) – </a:t>
            </a:r>
            <a:r>
              <a:rPr lang="cs-CZ" dirty="0">
                <a:solidFill>
                  <a:srgbClr val="00B050"/>
                </a:solidFill>
              </a:rPr>
              <a:t>příklad: šíření COVID-19 a testování</a:t>
            </a:r>
          </a:p>
          <a:p>
            <a:r>
              <a:rPr lang="cs-CZ" b="1" dirty="0"/>
              <a:t>Model</a:t>
            </a:r>
            <a:r>
              <a:rPr lang="cs-CZ" dirty="0"/>
              <a:t> </a:t>
            </a:r>
            <a:r>
              <a:rPr lang="cs-CZ" b="1" dirty="0"/>
              <a:t>systému</a:t>
            </a:r>
            <a:r>
              <a:rPr lang="cs-CZ" dirty="0"/>
              <a:t> je každé účelové a zjednodušené zobrazení skutečnosti a umožňuje právě díky svému zjednodušení orientovat se a řešit i podstatně složité části reality, např. systém celé vysoké školy. </a:t>
            </a:r>
          </a:p>
          <a:p>
            <a:pPr lvl="1"/>
            <a:r>
              <a:rPr lang="cs-CZ" dirty="0"/>
              <a:t>Modely v dobře řízené společnosti  zlepšujeme </a:t>
            </a:r>
          </a:p>
          <a:p>
            <a:r>
              <a:rPr lang="cs-CZ" b="1" dirty="0"/>
              <a:t>Model zaznamenáváme v určitém jazyku </a:t>
            </a:r>
            <a:r>
              <a:rPr lang="cs-CZ" dirty="0"/>
              <a:t>a může být např. analytický či neanalytický, observační či fenomenologický, ikonický, symbolický či analogický.</a:t>
            </a:r>
          </a:p>
          <a:p>
            <a:pPr lvl="1"/>
            <a:r>
              <a:rPr lang="cs-CZ" b="1" dirty="0"/>
              <a:t>Observační model: </a:t>
            </a:r>
            <a:r>
              <a:rPr lang="cs-CZ" dirty="0"/>
              <a:t>děti odpozorují model vztahů mezi rodiči a přenesou ho do dospělosti (vzory </a:t>
            </a:r>
            <a:r>
              <a:rPr lang="cs-CZ" dirty="0" err="1"/>
              <a:t>správání</a:t>
            </a:r>
            <a:r>
              <a:rPr lang="cs-CZ" dirty="0"/>
              <a:t>)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7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A60556-FB70-4451-A542-D07446EB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UKÁZKA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8E01755-5D4F-44CE-ADED-1AF382953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Profese </a:t>
            </a:r>
            <a:r>
              <a:rPr lang="cs-CZ" b="1" dirty="0">
                <a:solidFill>
                  <a:srgbClr val="00B050"/>
                </a:solidFill>
              </a:rPr>
              <a:t>business </a:t>
            </a:r>
            <a:r>
              <a:rPr lang="cs-CZ" b="1" dirty="0" err="1">
                <a:solidFill>
                  <a:srgbClr val="00B050"/>
                </a:solidFill>
              </a:rPr>
              <a:t>analysts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>
                <a:solidFill>
                  <a:srgbClr val="00B050"/>
                </a:solidFill>
              </a:rPr>
              <a:t>vytváří nebo udržuje modely konkrétních IS  – viz. ukázka profese profesia.sk</a:t>
            </a:r>
            <a:endParaRPr lang="sk-SK" b="1" dirty="0"/>
          </a:p>
          <a:p>
            <a:r>
              <a:rPr lang="en-US" b="1" dirty="0"/>
              <a:t>business </a:t>
            </a:r>
            <a:r>
              <a:rPr lang="en-US" b="1" dirty="0" err="1"/>
              <a:t>analytik</a:t>
            </a:r>
            <a:r>
              <a:rPr lang="cs-CZ" b="1" dirty="0"/>
              <a:t> </a:t>
            </a:r>
            <a:r>
              <a:rPr lang="cs-CZ" dirty="0"/>
              <a:t>, významná IT profese popíše obchodné procesy, vytvoří statický a dynamický model systému. Stále se mnoho IT projektů řeší způsobem plán (analýza) – realizace. Důvod je např. existence vnějšího  regulátora (bankové IS) nebo bezpečnost (automobilový průmysl a vestavěné (</a:t>
            </a:r>
            <a:r>
              <a:rPr lang="cs-CZ" dirty="0" err="1"/>
              <a:t>embedded</a:t>
            </a:r>
            <a:r>
              <a:rPr lang="cs-CZ" dirty="0"/>
              <a:t>) systémy)  </a:t>
            </a:r>
          </a:p>
          <a:p>
            <a:r>
              <a:rPr lang="en-US" dirty="0">
                <a:hlinkClick r:id="rId2"/>
              </a:rPr>
              <a:t>https://www.profesia.sk/praca/?search_anywhere=business+analytik</a:t>
            </a:r>
            <a:endParaRPr lang="cs-CZ" dirty="0"/>
          </a:p>
          <a:p>
            <a:r>
              <a:rPr lang="cs-CZ" dirty="0"/>
              <a:t>plat je len o </a:t>
            </a:r>
            <a:r>
              <a:rPr lang="cs-CZ" dirty="0" err="1"/>
              <a:t>malo</a:t>
            </a:r>
            <a:r>
              <a:rPr lang="cs-CZ" dirty="0"/>
              <a:t> </a:t>
            </a:r>
            <a:r>
              <a:rPr lang="cs-CZ" dirty="0" err="1"/>
              <a:t>mensi</a:t>
            </a:r>
            <a:r>
              <a:rPr lang="cs-CZ" dirty="0"/>
              <a:t> od </a:t>
            </a:r>
            <a:r>
              <a:rPr lang="cs-CZ" dirty="0" err="1"/>
              <a:t>developerov</a:t>
            </a:r>
            <a:r>
              <a:rPr lang="cs-CZ" dirty="0"/>
              <a:t> (vývojáři)</a:t>
            </a:r>
            <a:endParaRPr lang="cs-CZ" dirty="0">
              <a:hlinkClick r:id="rId3"/>
            </a:endParaRPr>
          </a:p>
          <a:p>
            <a:r>
              <a:rPr lang="en-US" dirty="0">
                <a:hlinkClick r:id="rId3"/>
              </a:rPr>
              <a:t>https://www.itjobswatch.co.uk/</a:t>
            </a:r>
            <a:endParaRPr lang="sk-SK" dirty="0"/>
          </a:p>
          <a:p>
            <a:r>
              <a:rPr lang="sk-SK" dirty="0">
                <a:solidFill>
                  <a:srgbClr val="00B050"/>
                </a:solidFill>
              </a:rPr>
              <a:t>Viď SCHAEFFLER na profesii.sk – pozície v oblasti systémového inžinierstva </a:t>
            </a:r>
            <a:endParaRPr lang="cs-CZ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D2A9FB6A-7667-41C0-AAA7-72884D5A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AF7F8BED-9585-47B2-866A-033AD33F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6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BFA6E-B118-4B00-A8CE-B55BE8AA6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Prednášajúci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C3D7C2-B1C1-4611-9E7C-ADB6DAAF5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Doc. RNDr. Juraj Pančík, CSc. </a:t>
            </a:r>
          </a:p>
          <a:p>
            <a:r>
              <a:rPr lang="sk-SK" dirty="0"/>
              <a:t>Externista (pre AMBIS pracuje od r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r>
              <a:rPr lang="sk-SK" dirty="0" smtClean="0"/>
              <a:t>2007</a:t>
            </a:r>
            <a:r>
              <a:rPr lang="sk-SK" dirty="0"/>
              <a:t>)</a:t>
            </a:r>
          </a:p>
          <a:p>
            <a:r>
              <a:rPr lang="sk-SK" dirty="0"/>
              <a:t>Zamestnaný v automobilovom priemysle  - vývoj hybridných vozidiel </a:t>
            </a:r>
          </a:p>
          <a:p>
            <a:r>
              <a:rPr lang="sk-SK" dirty="0"/>
              <a:t>Odborné zameranie : </a:t>
            </a:r>
          </a:p>
          <a:p>
            <a:pPr lvl="1"/>
            <a:r>
              <a:rPr lang="sk-SK" dirty="0"/>
              <a:t>Vývoj </a:t>
            </a:r>
            <a:r>
              <a:rPr lang="sk-SK" dirty="0" err="1"/>
              <a:t>mechatronického</a:t>
            </a:r>
            <a:r>
              <a:rPr lang="sk-SK" dirty="0"/>
              <a:t> produktu na úrovni systému  (mechatronika = kombinácia mechanických, elektronických, elektrických a softvérových komponentov. </a:t>
            </a:r>
            <a:r>
              <a:rPr lang="sk-SK" dirty="0" err="1"/>
              <a:t>Mechatronické</a:t>
            </a:r>
            <a:r>
              <a:rPr lang="sk-SK" dirty="0"/>
              <a:t> produkty sú napr. pračky, autá, </a:t>
            </a:r>
            <a:r>
              <a:rPr lang="sk-SK" dirty="0" err="1"/>
              <a:t>vysavače</a:t>
            </a:r>
            <a:r>
              <a:rPr lang="sk-SK" dirty="0"/>
              <a:t>, .....   )</a:t>
            </a:r>
          </a:p>
          <a:p>
            <a:pPr lvl="1"/>
            <a:r>
              <a:rPr lang="sk-SK" dirty="0"/>
              <a:t>Riadenie kvality vývoja systémov a softvéru </a:t>
            </a:r>
          </a:p>
          <a:p>
            <a:pPr lvl="1"/>
            <a:r>
              <a:rPr lang="sk-SK" dirty="0"/>
              <a:t>Riadenie funkčnej bezpečnosti produktov (ako zabrániť strate funkcií a potom pri zlyhaní funkcií treba zabrániť poškodeniu zdravia alebo strate života používateľa) </a:t>
            </a:r>
          </a:p>
          <a:p>
            <a:pPr lvl="1"/>
            <a:endParaRPr lang="sk-SK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8D0CCD-2776-4783-9716-28EA48CA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152A0D-5278-4744-8616-DFB77F02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1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/>
              <a:t>Řízením rozumíme především vztah mezi řídicím subjektem a řízeným objektem,</a:t>
            </a:r>
            <a:r>
              <a:rPr lang="cs-CZ" dirty="0"/>
              <a:t> přičemž jak subjekt řízení, tak objekt řízení jsou zobrazovány jako systém a mají vlastnosti systému.             </a:t>
            </a:r>
          </a:p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/>
              <a:t>Řízení, jako svůj hlavní smysl a cíl, vytváří obraz příštího stavu řízeného objektu.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▪ Řízení rovněž zajišťuje, aby vytvořený obraz byl ve vývoji řízeného objektu uplatněn.</a:t>
            </a:r>
          </a:p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/>
              <a:t>Řízení obsahuje kontrolu</a:t>
            </a:r>
            <a:r>
              <a:rPr lang="cs-CZ" dirty="0"/>
              <a:t> o tom, zda a jak byl záměr řízení skutečně realizován, přičemž tato kontrola je současně vstupem do dalšího cyklu řízení.</a:t>
            </a:r>
          </a:p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/>
              <a:t>Řízení má systémové vlastnosti</a:t>
            </a:r>
            <a:r>
              <a:rPr lang="cs-CZ" dirty="0"/>
              <a:t> (soudržnost částí v celku, schopnost jejich spolupráce, schopnost interakce s okolím, schopnost dynamické adaptability a směřování vývoje celku k určitému cíli), a proto má tendenci předcházející znaky realizovat s maximální efektivnost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1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A60556-FB70-4451-A542-D07446EB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Podnik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systém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8E01755-5D4F-44CE-ADED-1AF382953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Pokud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podnik</a:t>
            </a:r>
            <a:r>
              <a:rPr lang="en-US" b="1" dirty="0"/>
              <a:t> </a:t>
            </a:r>
            <a:r>
              <a:rPr lang="en-US" b="1" dirty="0" err="1"/>
              <a:t>nahlížíme</a:t>
            </a:r>
            <a:r>
              <a:rPr lang="en-US" b="1" dirty="0"/>
              <a:t> </a:t>
            </a:r>
            <a:r>
              <a:rPr lang="en-US" b="1" dirty="0" err="1"/>
              <a:t>jako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systém</a:t>
            </a:r>
            <a:r>
              <a:rPr lang="en-US" b="1" dirty="0"/>
              <a:t>, </a:t>
            </a:r>
            <a:r>
              <a:rPr lang="en-US" b="1" dirty="0" err="1"/>
              <a:t>pak</a:t>
            </a:r>
            <a:r>
              <a:rPr lang="en-US" b="1" dirty="0"/>
              <a:t> se </a:t>
            </a:r>
            <a:r>
              <a:rPr lang="en-US" b="1" dirty="0" err="1"/>
              <a:t>jedná</a:t>
            </a:r>
            <a:r>
              <a:rPr lang="en-US" b="1" dirty="0"/>
              <a:t> o </a:t>
            </a:r>
            <a:r>
              <a:rPr lang="en-US" b="1" dirty="0" err="1"/>
              <a:t>živý</a:t>
            </a:r>
            <a:r>
              <a:rPr lang="en-US" b="1" dirty="0"/>
              <a:t>, </a:t>
            </a:r>
            <a:r>
              <a:rPr lang="en-US" b="1" dirty="0" err="1"/>
              <a:t>otevřený</a:t>
            </a:r>
            <a:r>
              <a:rPr lang="en-US" b="1" dirty="0"/>
              <a:t> a </a:t>
            </a:r>
            <a:r>
              <a:rPr lang="en-US" b="1" dirty="0" err="1"/>
              <a:t>komplexní</a:t>
            </a:r>
            <a:r>
              <a:rPr lang="en-US" b="1" dirty="0"/>
              <a:t> </a:t>
            </a:r>
            <a:r>
              <a:rPr lang="en-US" b="1" dirty="0" err="1"/>
              <a:t>systém</a:t>
            </a:r>
            <a:r>
              <a:rPr lang="en-US" b="1" dirty="0"/>
              <a:t>. </a:t>
            </a:r>
            <a:endParaRPr lang="cs-CZ" b="1" dirty="0"/>
          </a:p>
          <a:p>
            <a:r>
              <a:rPr lang="cs-CZ" dirty="0"/>
              <a:t> Jeho subsystémem je podnikový informační systém</a:t>
            </a:r>
          </a:p>
          <a:p>
            <a:r>
              <a:rPr lang="cs-CZ" b="1" dirty="0" err="1"/>
              <a:t>Governance</a:t>
            </a:r>
            <a:r>
              <a:rPr lang="cs-CZ" b="1" dirty="0"/>
              <a:t> </a:t>
            </a:r>
            <a:r>
              <a:rPr lang="cs-CZ" dirty="0"/>
              <a:t> reprezentuje postupy a procesy, podle nichž je organizace řízena a kontrolována, dle kterých je určeno rozdělení práv a povinností mezi jednotlivými účastníky v organizaci a které stanovují pravidla a postupy pro rozhodování.</a:t>
            </a:r>
          </a:p>
          <a:p>
            <a:r>
              <a:rPr lang="cs-CZ" b="1" dirty="0"/>
              <a:t>Principy </a:t>
            </a:r>
            <a:r>
              <a:rPr lang="cs-CZ" b="1" dirty="0" err="1"/>
              <a:t>governance</a:t>
            </a:r>
            <a:r>
              <a:rPr lang="cs-CZ" b="1" dirty="0"/>
              <a:t> </a:t>
            </a:r>
            <a:r>
              <a:rPr lang="cs-CZ" dirty="0"/>
              <a:t>jsou dnes přeneseny z korporací i na další formy organizací a hovoříme o podnikové (</a:t>
            </a:r>
            <a:r>
              <a:rPr lang="cs-CZ" dirty="0" err="1"/>
              <a:t>enterprise</a:t>
            </a:r>
            <a:r>
              <a:rPr lang="cs-CZ" dirty="0"/>
              <a:t>) </a:t>
            </a:r>
            <a:r>
              <a:rPr lang="cs-CZ" dirty="0" err="1"/>
              <a:t>governance</a:t>
            </a:r>
            <a:r>
              <a:rPr lang="cs-CZ" dirty="0"/>
              <a:t>, ale i</a:t>
            </a:r>
            <a:r>
              <a:rPr lang="cs-CZ" b="1" dirty="0">
                <a:solidFill>
                  <a:srgbClr val="00B050"/>
                </a:solidFill>
              </a:rPr>
              <a:t> </a:t>
            </a:r>
            <a:r>
              <a:rPr lang="cs-CZ" b="1" dirty="0" err="1">
                <a:solidFill>
                  <a:srgbClr val="00B050"/>
                </a:solidFill>
              </a:rPr>
              <a:t>governance</a:t>
            </a:r>
            <a:r>
              <a:rPr lang="cs-CZ" b="1" dirty="0">
                <a:solidFill>
                  <a:srgbClr val="00B050"/>
                </a:solidFill>
              </a:rPr>
              <a:t> v oblasti informačních technologií.</a:t>
            </a:r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D2A9FB6A-7667-41C0-AAA7-72884D5A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AF7F8BED-9585-47B2-866A-033AD33F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90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22</a:t>
            </a:fld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24936" cy="604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Proces je definován jako „soubor vzájemně souvisejících nebo vzájemně působících činností, který přeměňuje vstupy na výstupy“ </a:t>
            </a:r>
            <a:r>
              <a:rPr lang="cs-CZ" dirty="0"/>
              <a:t>(ČSN EN ISO 9000:2006).</a:t>
            </a:r>
          </a:p>
          <a:p>
            <a:r>
              <a:rPr lang="cs-CZ" b="1" dirty="0">
                <a:solidFill>
                  <a:schemeClr val="accent1"/>
                </a:solidFill>
              </a:rPr>
              <a:t>Princip dekompozice/kompozice procesu</a:t>
            </a:r>
          </a:p>
          <a:p>
            <a:pPr lvl="1"/>
            <a:r>
              <a:rPr lang="cs-CZ" b="1" dirty="0">
                <a:solidFill>
                  <a:schemeClr val="accent1"/>
                </a:solidFill>
              </a:rPr>
              <a:t>Základní (</a:t>
            </a:r>
            <a:r>
              <a:rPr lang="cs-CZ" b="1" dirty="0" err="1">
                <a:solidFill>
                  <a:schemeClr val="accent1"/>
                </a:solidFill>
              </a:rPr>
              <a:t>core</a:t>
            </a:r>
            <a:r>
              <a:rPr lang="cs-CZ" b="1" dirty="0">
                <a:solidFill>
                  <a:schemeClr val="accent1"/>
                </a:solidFill>
              </a:rPr>
              <a:t>) procesy</a:t>
            </a:r>
            <a:r>
              <a:rPr lang="cs-CZ" dirty="0"/>
              <a:t>, kterými jsou zajišťovány hlavní podnikové funkce bezprostředně spojené s uspokojováním potřeb zákazníků. Mají rozhodující podíl na „hodnotě“ finálního produktu podniku.</a:t>
            </a:r>
            <a:r>
              <a:rPr lang="cs-CZ" b="1" dirty="0"/>
              <a:t> </a:t>
            </a:r>
          </a:p>
          <a:p>
            <a:pPr lvl="1"/>
            <a:r>
              <a:rPr lang="cs-CZ" b="1" dirty="0">
                <a:solidFill>
                  <a:schemeClr val="accent1"/>
                </a:solidFill>
              </a:rPr>
              <a:t> Podpůrné procesy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/>
              <a:t>které probíhají uvnitř podniku a mají, jak název napovídá, podpůrný charakter pro základní procesy. Podpůrné procesy se zpravidla dále člení na služební (servisní) a průřezové. </a:t>
            </a:r>
          </a:p>
          <a:p>
            <a:pPr lvl="2"/>
            <a:r>
              <a:rPr lang="cs-CZ" b="1" dirty="0"/>
              <a:t>Podpůrný služební proces</a:t>
            </a:r>
            <a:r>
              <a:rPr lang="cs-CZ" dirty="0"/>
              <a:t> je specializovaný na určitý produkt, který svým průběhem dodá od začátku do konce. </a:t>
            </a:r>
          </a:p>
          <a:p>
            <a:pPr lvl="2"/>
            <a:r>
              <a:rPr lang="cs-CZ" b="1" dirty="0"/>
              <a:t>Podpůrné průřezové procesy</a:t>
            </a:r>
            <a:r>
              <a:rPr lang="cs-CZ" dirty="0"/>
              <a:t> mají relativně samostatnou logiku průběhu, slouží mnoha okolním procesům, jimž poskytují dílčí produkty dle potřeby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2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8C556-1E6A-470E-B935-4CF466C3C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D793C0-C15E-47D2-B802-1EE021CF3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DBACCA-0AE2-44B3-BB41-9BEE7F5B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24</a:t>
            </a:fld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66ED94C-CFC1-4AA1-A8E3-DA1960823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79054"/>
            <a:ext cx="7155507" cy="616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Podnikový 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(Podnikový) informační systém (IS, respektive PIS)</a:t>
            </a:r>
            <a:r>
              <a:rPr lang="cs-CZ" dirty="0"/>
              <a:t> představuje konzistentní uspořádanou množinu komponent spolupracujících za účelem </a:t>
            </a:r>
            <a:r>
              <a:rPr lang="cs-CZ" b="1" dirty="0">
                <a:solidFill>
                  <a:srgbClr val="0070C0"/>
                </a:solidFill>
              </a:rPr>
              <a:t>tvorby, shromažďování, zpracování, přenášení a rozšiřování informací.</a:t>
            </a:r>
            <a:r>
              <a:rPr lang="cs-CZ" dirty="0"/>
              <a:t> </a:t>
            </a:r>
          </a:p>
          <a:p>
            <a:r>
              <a:rPr lang="cs-CZ" b="1" dirty="0"/>
              <a:t>Prvky informačního systému</a:t>
            </a:r>
            <a:r>
              <a:rPr lang="cs-CZ" dirty="0"/>
              <a:t> tvoří </a:t>
            </a:r>
            <a:r>
              <a:rPr lang="cs-CZ" b="1" dirty="0">
                <a:solidFill>
                  <a:srgbClr val="FF0000"/>
                </a:solidFill>
              </a:rPr>
              <a:t>lidé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respektive uživatelé informací, a</a:t>
            </a: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b="1" dirty="0">
                <a:solidFill>
                  <a:srgbClr val="FF0000"/>
                </a:solidFill>
              </a:rPr>
              <a:t>informatické zdroje.</a:t>
            </a:r>
          </a:p>
          <a:p>
            <a:r>
              <a:rPr lang="cs-CZ" b="1" dirty="0"/>
              <a:t> Komponenta </a:t>
            </a:r>
            <a:r>
              <a:rPr lang="cs-CZ" dirty="0"/>
              <a:t>je tvořena jedním nebo více prvky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8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Prvky podnikového informačního systému a vztah tohoto systému k podniku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26</a:t>
            </a:fld>
            <a:endParaRPr 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" y="1484784"/>
            <a:ext cx="8060839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2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Podnikový 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Lidé</a:t>
            </a:r>
            <a:r>
              <a:rPr lang="cs-CZ" dirty="0"/>
              <a:t> představují významný prvek podnikového informačního systému.</a:t>
            </a:r>
          </a:p>
          <a:p>
            <a:r>
              <a:rPr lang="cs-CZ" dirty="0"/>
              <a:t> Lze uvažovat minimálně o dvou základních kategoriích – </a:t>
            </a:r>
            <a:r>
              <a:rPr lang="cs-CZ" b="1" dirty="0"/>
              <a:t>uživatelích a IT personálu (informaticích)</a:t>
            </a:r>
          </a:p>
          <a:p>
            <a:r>
              <a:rPr lang="cs-CZ" b="1" dirty="0"/>
              <a:t>Data (</a:t>
            </a:r>
            <a:r>
              <a:rPr lang="cs-CZ" b="1" dirty="0" err="1"/>
              <a:t>jedn</a:t>
            </a:r>
            <a:r>
              <a:rPr lang="cs-CZ" b="1" dirty="0"/>
              <a:t>. č. údaj) </a:t>
            </a:r>
            <a:r>
              <a:rPr lang="cs-CZ" dirty="0"/>
              <a:t>jsou formalizovaný záznam lidského poznání pomocí symbolů (znaků), který je schopný přenosu, uchování, interpretace či zpracován</a:t>
            </a:r>
          </a:p>
          <a:p>
            <a:pPr lvl="1"/>
            <a:r>
              <a:rPr lang="cs-CZ" b="1" dirty="0"/>
              <a:t>Data o společenských podmínkách podnikání. </a:t>
            </a:r>
          </a:p>
          <a:p>
            <a:pPr lvl="1"/>
            <a:r>
              <a:rPr lang="cs-CZ" b="1" dirty="0"/>
              <a:t>Data o trhu</a:t>
            </a:r>
          </a:p>
          <a:p>
            <a:pPr lvl="1"/>
            <a:r>
              <a:rPr lang="cs-CZ" b="1" dirty="0"/>
              <a:t>Interní data podniku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7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Podnikový 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Informační technologie </a:t>
            </a:r>
            <a:r>
              <a:rPr lang="cs-CZ" dirty="0">
                <a:solidFill>
                  <a:srgbClr val="0070C0"/>
                </a:solidFill>
              </a:rPr>
              <a:t>jsou postupy a metody vyjádření, zachycení, zpracování, ukládání, uchovávání a přenášení informací. </a:t>
            </a:r>
          </a:p>
          <a:p>
            <a:pPr lvl="1"/>
            <a:r>
              <a:rPr lang="cs-CZ" b="1" dirty="0"/>
              <a:t>Software je označení pro informační technologie</a:t>
            </a:r>
            <a:r>
              <a:rPr lang="cs-CZ" dirty="0"/>
              <a:t>, které jsou vkládány do speciálních strojů – počítačů.</a:t>
            </a:r>
          </a:p>
          <a:p>
            <a:pPr lvl="1"/>
            <a:r>
              <a:rPr lang="cs-CZ" b="1" dirty="0"/>
              <a:t>Hardware je označení pro širokou škálu různých zařízení </a:t>
            </a:r>
            <a:r>
              <a:rPr lang="cs-CZ" dirty="0"/>
              <a:t>(počítače a další stroje včetně příslušenství), která jsou využívána v informačním systému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4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Podnikový 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Aplikace IT (ASW) </a:t>
            </a:r>
            <a:r>
              <a:rPr lang="cs-CZ" dirty="0">
                <a:solidFill>
                  <a:srgbClr val="0070C0"/>
                </a:solidFill>
              </a:rPr>
              <a:t>v určitém kontextu poskytuje funkce uživatelům a manipuluje s daty s tím, že využívá softwaru, hardwaru a lidí</a:t>
            </a:r>
          </a:p>
          <a:p>
            <a:pPr marL="0" indent="0">
              <a:buNone/>
            </a:pPr>
            <a:r>
              <a:rPr lang="cs-CZ" dirty="0"/>
              <a:t>■</a:t>
            </a:r>
            <a:r>
              <a:rPr lang="cs-CZ" b="1" dirty="0"/>
              <a:t>transakční aplikace </a:t>
            </a:r>
            <a:r>
              <a:rPr lang="cs-CZ" dirty="0"/>
              <a:t>orientované na manipulaci s daty, které jsou spojeny s byznys transakcemi;     ■</a:t>
            </a:r>
            <a:r>
              <a:rPr lang="cs-CZ" b="1" dirty="0"/>
              <a:t>aplikace pro podporu rozhodování</a:t>
            </a:r>
            <a:r>
              <a:rPr lang="cs-CZ" dirty="0"/>
              <a:t>, orientované nejen na podporu rozhodování na všech stupních řízení, ale též na řízení výkonnosti podniku;     ■</a:t>
            </a:r>
            <a:r>
              <a:rPr lang="cs-CZ" b="1" dirty="0"/>
              <a:t>infrastrukturní aplikace </a:t>
            </a:r>
            <a:r>
              <a:rPr lang="cs-CZ" dirty="0"/>
              <a:t>nabízející funkcionalitu a manipulaci s daty, která má být dostupná všem a napříč podnikem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4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Podmienky</a:t>
            </a:r>
            <a:r>
              <a:rPr lang="cs-CZ" dirty="0"/>
              <a:t> </a:t>
            </a:r>
            <a:r>
              <a:rPr lang="cs-CZ" dirty="0" err="1"/>
              <a:t>ukončenia</a:t>
            </a:r>
            <a:r>
              <a:rPr lang="cs-CZ" dirty="0"/>
              <a:t> </a:t>
            </a:r>
            <a:r>
              <a:rPr lang="cs-CZ" dirty="0" err="1"/>
              <a:t>predmetu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en-US" dirty="0"/>
              <a:t>Viz. </a:t>
            </a:r>
            <a:r>
              <a:rPr lang="en-US" dirty="0">
                <a:hlinkClick r:id="rId2"/>
              </a:rPr>
              <a:t>www.drpancik.sk</a:t>
            </a:r>
            <a:r>
              <a:rPr lang="sk-SK" dirty="0"/>
              <a:t> a IS AMBIS</a:t>
            </a:r>
            <a:endParaRPr lang="cs-CZ" dirty="0"/>
          </a:p>
          <a:p>
            <a:pPr>
              <a:spcBef>
                <a:spcPts val="0"/>
              </a:spcBef>
              <a:buFont typeface="Arial"/>
              <a:buChar char="•"/>
            </a:pPr>
            <a:endParaRPr lang="cs-CZ" b="1" dirty="0">
              <a:solidFill>
                <a:srgbClr val="FF0000"/>
              </a:solidFill>
              <a:latin typeface="Arial"/>
            </a:endParaRP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cs-CZ" b="1" dirty="0">
                <a:latin typeface="Arial"/>
              </a:rPr>
              <a:t>ZÁVEREČNÝ TEST 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cs-CZ" sz="1400" b="1" dirty="0">
                <a:latin typeface="Arial"/>
              </a:rPr>
              <a:t>-- otázka a </a:t>
            </a:r>
            <a:r>
              <a:rPr lang="cs-CZ" sz="1400" b="1" dirty="0" err="1">
                <a:latin typeface="Arial"/>
              </a:rPr>
              <a:t>následne</a:t>
            </a:r>
            <a:r>
              <a:rPr lang="cs-CZ" sz="1400" b="1" dirty="0">
                <a:latin typeface="Arial"/>
              </a:rPr>
              <a:t> </a:t>
            </a:r>
            <a:r>
              <a:rPr lang="cs-CZ" sz="1400" b="1" dirty="0" err="1">
                <a:latin typeface="Arial"/>
              </a:rPr>
              <a:t>výber</a:t>
            </a:r>
            <a:r>
              <a:rPr lang="cs-CZ" sz="1400" b="1" dirty="0">
                <a:latin typeface="Arial"/>
              </a:rPr>
              <a:t> jednej </a:t>
            </a:r>
            <a:r>
              <a:rPr lang="cs-CZ" sz="1400" b="1" dirty="0" err="1">
                <a:latin typeface="Arial"/>
              </a:rPr>
              <a:t>správnej</a:t>
            </a:r>
            <a:r>
              <a:rPr lang="cs-CZ" sz="1400" b="1" dirty="0">
                <a:latin typeface="Arial"/>
              </a:rPr>
              <a:t> </a:t>
            </a:r>
            <a:r>
              <a:rPr lang="cs-CZ" sz="1400" b="1" dirty="0" err="1">
                <a:latin typeface="Arial"/>
              </a:rPr>
              <a:t>odpovede</a:t>
            </a:r>
            <a:endParaRPr lang="cs-CZ" sz="1400" b="1" dirty="0">
              <a:latin typeface="Arial"/>
            </a:endParaRP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cs-CZ" sz="1400" b="1" dirty="0">
                <a:latin typeface="Arial"/>
              </a:rPr>
              <a:t>-- test len z  </a:t>
            </a:r>
            <a:r>
              <a:rPr lang="cs-CZ" sz="1400" b="1" dirty="0" err="1">
                <a:latin typeface="Arial"/>
              </a:rPr>
              <a:t>prebran</a:t>
            </a:r>
            <a:r>
              <a:rPr lang="sk-SK" sz="1400" b="1" dirty="0">
                <a:latin typeface="Arial"/>
              </a:rPr>
              <a:t>ý</a:t>
            </a:r>
            <a:r>
              <a:rPr lang="cs-CZ" sz="1400" b="1" dirty="0">
                <a:latin typeface="Arial"/>
              </a:rPr>
              <a:t>ch </a:t>
            </a:r>
            <a:r>
              <a:rPr lang="cs-CZ" sz="1400" b="1" dirty="0" err="1">
                <a:latin typeface="Arial"/>
              </a:rPr>
              <a:t>tém</a:t>
            </a:r>
            <a:r>
              <a:rPr lang="cs-CZ" sz="1400" b="1" dirty="0">
                <a:latin typeface="Arial"/>
              </a:rPr>
              <a:t> na </a:t>
            </a:r>
            <a:r>
              <a:rPr lang="cs-CZ" sz="1400" b="1" dirty="0" err="1">
                <a:latin typeface="Arial"/>
              </a:rPr>
              <a:t>prednáškach</a:t>
            </a:r>
            <a:endParaRPr lang="cs-CZ" sz="1400" dirty="0">
              <a:latin typeface="Arial"/>
            </a:endParaRP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b="1" dirty="0"/>
              <a:t>SEMESTR</a:t>
            </a:r>
            <a:r>
              <a:rPr lang="sk-SK" b="1" dirty="0"/>
              <a:t>Á</a:t>
            </a:r>
            <a:r>
              <a:rPr lang="en-US" b="1" dirty="0"/>
              <a:t>LNA PR</a:t>
            </a:r>
            <a:r>
              <a:rPr lang="sk-SK" b="1" dirty="0"/>
              <a:t>Á</a:t>
            </a:r>
            <a:r>
              <a:rPr lang="en-US" b="1" dirty="0"/>
              <a:t>CA </a:t>
            </a:r>
            <a:r>
              <a:rPr lang="en-US" sz="1400" b="1" dirty="0">
                <a:latin typeface="Arial"/>
              </a:rPr>
              <a:t>:</a:t>
            </a:r>
            <a:endParaRPr lang="sk-SK" sz="1400" b="1" dirty="0">
              <a:latin typeface="Arial"/>
            </a:endParaRP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1400" b="1" dirty="0">
                <a:latin typeface="Arial"/>
              </a:rPr>
              <a:t>— </a:t>
            </a:r>
            <a:r>
              <a:rPr lang="en-US" sz="1400" b="1" dirty="0" err="1">
                <a:latin typeface="Arial"/>
              </a:rPr>
              <a:t>zaslanie</a:t>
            </a:r>
            <a:r>
              <a:rPr lang="en-US" sz="1400" b="1" dirty="0">
                <a:latin typeface="Arial"/>
              </a:rPr>
              <a:t>  do </a:t>
            </a:r>
            <a:r>
              <a:rPr lang="en-US" sz="1400" b="1" dirty="0" err="1">
                <a:latin typeface="Arial"/>
              </a:rPr>
              <a:t>terminu</a:t>
            </a:r>
            <a:r>
              <a:rPr lang="en-US" sz="1400" b="1" dirty="0">
                <a:latin typeface="Arial"/>
              </a:rPr>
              <a:t> </a:t>
            </a:r>
            <a:r>
              <a:rPr lang="en-US" sz="1400" b="1" dirty="0">
                <a:solidFill>
                  <a:srgbClr val="FF0000"/>
                </a:solidFill>
                <a:latin typeface="Arial"/>
              </a:rPr>
              <a:t>15.4.2021</a:t>
            </a:r>
            <a:r>
              <a:rPr lang="en-US" sz="1400" b="1" dirty="0">
                <a:latin typeface="Arial"/>
              </a:rPr>
              <a:t> (</a:t>
            </a:r>
            <a:r>
              <a:rPr lang="en-US" sz="1400" b="1" dirty="0" err="1">
                <a:latin typeface="Arial"/>
              </a:rPr>
              <a:t>Ukončení</a:t>
            </a:r>
            <a:r>
              <a:rPr lang="en-US" sz="1400" b="1" dirty="0">
                <a:latin typeface="Arial"/>
              </a:rPr>
              <a:t> </a:t>
            </a:r>
            <a:r>
              <a:rPr lang="en-US" sz="1400" b="1" dirty="0" err="1">
                <a:latin typeface="Arial"/>
              </a:rPr>
              <a:t>výuky</a:t>
            </a:r>
            <a:r>
              <a:rPr lang="en-US" sz="1400" b="1" dirty="0">
                <a:latin typeface="Arial"/>
              </a:rPr>
              <a:t> 3. </a:t>
            </a:r>
            <a:r>
              <a:rPr lang="en-US" sz="1400" b="1" dirty="0" err="1">
                <a:latin typeface="Arial"/>
              </a:rPr>
              <a:t>ročníků</a:t>
            </a:r>
            <a:r>
              <a:rPr lang="en-US" sz="1400" b="1" dirty="0">
                <a:latin typeface="Arial"/>
              </a:rPr>
              <a:t> </a:t>
            </a:r>
            <a:r>
              <a:rPr lang="en-US" sz="1400" b="1" dirty="0" err="1">
                <a:latin typeface="Arial"/>
              </a:rPr>
              <a:t>Bc</a:t>
            </a:r>
            <a:r>
              <a:rPr lang="en-US" sz="1400" b="1" dirty="0">
                <a:latin typeface="Arial"/>
              </a:rPr>
              <a:t>. </a:t>
            </a:r>
            <a:r>
              <a:rPr lang="en-US" sz="1400" b="1" dirty="0" err="1">
                <a:latin typeface="Arial"/>
              </a:rPr>
              <a:t>studia</a:t>
            </a:r>
            <a:r>
              <a:rPr lang="en-US" sz="1400" b="1" dirty="0">
                <a:latin typeface="Arial"/>
              </a:rPr>
              <a:t> a 2. </a:t>
            </a:r>
            <a:r>
              <a:rPr lang="en-US" sz="1400" b="1" dirty="0" err="1">
                <a:latin typeface="Arial"/>
              </a:rPr>
              <a:t>ročníků</a:t>
            </a:r>
            <a:r>
              <a:rPr lang="en-US" sz="1400" b="1" dirty="0">
                <a:latin typeface="Arial"/>
              </a:rPr>
              <a:t> </a:t>
            </a:r>
            <a:r>
              <a:rPr lang="en-US" sz="1400" b="1" dirty="0" err="1">
                <a:latin typeface="Arial"/>
              </a:rPr>
              <a:t>NMgr</a:t>
            </a:r>
            <a:r>
              <a:rPr lang="en-US" sz="1400" b="1" dirty="0">
                <a:latin typeface="Arial"/>
              </a:rPr>
              <a:t>. </a:t>
            </a:r>
            <a:r>
              <a:rPr lang="en-US" sz="1400" b="1" dirty="0" err="1">
                <a:latin typeface="Arial"/>
              </a:rPr>
              <a:t>studia</a:t>
            </a:r>
            <a:r>
              <a:rPr lang="en-US" sz="1400" b="1" dirty="0">
                <a:latin typeface="Arial"/>
              </a:rPr>
              <a:t>:  18. 4. 2021)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1400" b="1" dirty="0">
                <a:latin typeface="Arial"/>
              </a:rPr>
              <a:t>— </a:t>
            </a:r>
            <a:r>
              <a:rPr lang="en-US" sz="1400" b="1" dirty="0" err="1">
                <a:latin typeface="Arial"/>
              </a:rPr>
              <a:t>zaslanie</a:t>
            </a:r>
            <a:r>
              <a:rPr lang="en-US" sz="1400" b="1" dirty="0">
                <a:latin typeface="Arial"/>
              </a:rPr>
              <a:t> </a:t>
            </a:r>
            <a:r>
              <a:rPr lang="en-US" sz="1400" b="1" dirty="0" err="1">
                <a:latin typeface="Arial"/>
              </a:rPr>
              <a:t>na</a:t>
            </a:r>
            <a:r>
              <a:rPr lang="en-US" sz="1400" b="1" dirty="0">
                <a:latin typeface="Arial"/>
              </a:rPr>
              <a:t> email </a:t>
            </a:r>
            <a:r>
              <a:rPr lang="en-US" sz="1400" b="1" dirty="0" err="1">
                <a:latin typeface="Arial"/>
              </a:rPr>
              <a:t>juraj.pancik</a:t>
            </a:r>
            <a:r>
              <a:rPr lang="en-US" sz="1400" b="1" dirty="0">
                <a:latin typeface="Arial"/>
              </a:rPr>
              <a:t>(at)ambis.cz a </a:t>
            </a:r>
            <a:r>
              <a:rPr lang="en-US" sz="1400" b="1" dirty="0" err="1">
                <a:latin typeface="Arial"/>
              </a:rPr>
              <a:t>predmet</a:t>
            </a:r>
            <a:r>
              <a:rPr lang="en-US" sz="1400" b="1" dirty="0">
                <a:latin typeface="Arial"/>
              </a:rPr>
              <a:t> </a:t>
            </a:r>
            <a:r>
              <a:rPr lang="en-US" sz="1400" b="1" dirty="0" err="1">
                <a:latin typeface="Arial"/>
              </a:rPr>
              <a:t>emailu</a:t>
            </a:r>
            <a:r>
              <a:rPr lang="en-US" sz="1400" b="1" dirty="0">
                <a:latin typeface="Arial"/>
              </a:rPr>
              <a:t>: </a:t>
            </a:r>
            <a:r>
              <a:rPr lang="en-US" sz="1400" b="1" dirty="0" err="1">
                <a:latin typeface="Arial"/>
              </a:rPr>
              <a:t>MIS_Prijmeni_Jmeno</a:t>
            </a:r>
            <a:r>
              <a:rPr lang="en-US" sz="1400" b="1" dirty="0">
                <a:latin typeface="Arial"/>
              </a:rPr>
              <a:t> 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1400" b="1" dirty="0">
                <a:latin typeface="Arial"/>
              </a:rPr>
              <a:t>— </a:t>
            </a:r>
            <a:r>
              <a:rPr lang="en-US" sz="1400" b="1" dirty="0" err="1">
                <a:latin typeface="Arial"/>
              </a:rPr>
              <a:t>podrobnejsi</a:t>
            </a:r>
            <a:r>
              <a:rPr lang="en-US" sz="1400" b="1" dirty="0">
                <a:latin typeface="Arial"/>
              </a:rPr>
              <a:t> </a:t>
            </a:r>
            <a:r>
              <a:rPr lang="en-US" sz="1400" b="1" dirty="0" err="1">
                <a:latin typeface="Arial"/>
              </a:rPr>
              <a:t>popis</a:t>
            </a:r>
            <a:r>
              <a:rPr lang="en-US" sz="1400" b="1" dirty="0">
                <a:latin typeface="Arial"/>
              </a:rPr>
              <a:t> </a:t>
            </a:r>
            <a:r>
              <a:rPr lang="en-US" sz="1400" b="1" dirty="0" err="1">
                <a:latin typeface="Arial"/>
              </a:rPr>
              <a:t>semestralnej</a:t>
            </a:r>
            <a:r>
              <a:rPr lang="en-US" sz="1400" b="1" dirty="0">
                <a:latin typeface="Arial"/>
              </a:rPr>
              <a:t> </a:t>
            </a:r>
            <a:r>
              <a:rPr lang="en-US" sz="1400" b="1" dirty="0" err="1">
                <a:latin typeface="Arial"/>
              </a:rPr>
              <a:t>prace</a:t>
            </a:r>
            <a:r>
              <a:rPr lang="en-US" sz="1400" b="1" dirty="0">
                <a:latin typeface="Arial"/>
              </a:rPr>
              <a:t> vid </a:t>
            </a:r>
            <a:r>
              <a:rPr lang="en-US" sz="1400" b="1" dirty="0">
                <a:solidFill>
                  <a:srgbClr val="0070C0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LINK</a:t>
            </a:r>
            <a:endParaRPr lang="en-US" sz="1400" b="1" dirty="0">
              <a:solidFill>
                <a:srgbClr val="0070C0"/>
              </a:solidFill>
              <a:latin typeface="Arial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7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Podnikový 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Aplikace se orientují na:  </a:t>
            </a:r>
          </a:p>
          <a:p>
            <a:pPr marL="0" indent="0">
              <a:buNone/>
            </a:pPr>
            <a:r>
              <a:rPr lang="cs-CZ" dirty="0"/>
              <a:t>■řízení zdrojů podniku, realizaci podnikových funkcí včetně rozvoje podniku a jeho produktů;     </a:t>
            </a:r>
          </a:p>
          <a:p>
            <a:pPr marL="0" indent="0">
              <a:buNone/>
            </a:pPr>
            <a:r>
              <a:rPr lang="cs-CZ" dirty="0"/>
              <a:t>■partnery v dodavatelském řetězci včetně podpory řízení těchto řetězců;     </a:t>
            </a:r>
          </a:p>
          <a:p>
            <a:pPr marL="0" indent="0">
              <a:buNone/>
            </a:pPr>
            <a:r>
              <a:rPr lang="cs-CZ" dirty="0"/>
              <a:t>■zákazníky – aby s nimi podnik mohl budovat dlouhodobý vztah loajality;     </a:t>
            </a:r>
          </a:p>
          <a:p>
            <a:pPr marL="0" indent="0">
              <a:buNone/>
            </a:pPr>
            <a:r>
              <a:rPr lang="cs-CZ" dirty="0"/>
              <a:t>■další strany z okolí podniku (veřejná správa, konkurence);     </a:t>
            </a:r>
          </a:p>
          <a:p>
            <a:pPr marL="0" indent="0">
              <a:buNone/>
            </a:pPr>
            <a:r>
              <a:rPr lang="cs-CZ" dirty="0"/>
              <a:t>■zvyšování osobní produktivity jednotlivců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0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Podnikový 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Pro</a:t>
            </a:r>
            <a:r>
              <a:rPr lang="cs-CZ" dirty="0">
                <a:solidFill>
                  <a:srgbClr val="FF0000"/>
                </a:solidFill>
              </a:rPr>
              <a:t> odlišení </a:t>
            </a:r>
            <a:r>
              <a:rPr lang="cs-CZ" dirty="0">
                <a:solidFill>
                  <a:srgbClr val="0070C0"/>
                </a:solidFill>
              </a:rPr>
              <a:t>aplikačního softwaru </a:t>
            </a:r>
            <a:r>
              <a:rPr lang="cs-CZ" dirty="0"/>
              <a:t>od ostatního softwaru bude ostatní software reprezentován: </a:t>
            </a:r>
          </a:p>
          <a:p>
            <a:pPr marL="0" indent="0">
              <a:buNone/>
            </a:pPr>
            <a:r>
              <a:rPr lang="cs-CZ" dirty="0"/>
              <a:t>■</a:t>
            </a:r>
            <a:r>
              <a:rPr lang="cs-CZ" b="1" dirty="0"/>
              <a:t>základním softwarem (ZSW), </a:t>
            </a:r>
            <a:r>
              <a:rPr lang="cs-CZ" dirty="0"/>
              <a:t>který umožňuje provozovat aplikace IT a zajišťuje pro ně soustavu služeb; </a:t>
            </a:r>
            <a:r>
              <a:rPr lang="cs-CZ" dirty="0">
                <a:solidFill>
                  <a:srgbClr val="00B050"/>
                </a:solidFill>
              </a:rPr>
              <a:t>Příklad: operační systém Linux nebo Windows    </a:t>
            </a:r>
          </a:p>
          <a:p>
            <a:pPr marL="0" indent="0">
              <a:buNone/>
            </a:pPr>
            <a:r>
              <a:rPr lang="cs-CZ" b="1" dirty="0"/>
              <a:t>■softwarem podporující rozvoj informačního systému</a:t>
            </a:r>
            <a:r>
              <a:rPr lang="cs-CZ" dirty="0"/>
              <a:t>, vývoj ASW a řízení provozu informačního systému.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0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Podnikový 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Řízení PIS.</a:t>
            </a:r>
            <a:r>
              <a:rPr lang="cs-CZ" dirty="0">
                <a:solidFill>
                  <a:srgbClr val="0070C0"/>
                </a:solidFill>
              </a:rPr>
              <a:t> Je komplexní proces, v němž je realizováno </a:t>
            </a:r>
            <a:r>
              <a:rPr lang="cs-CZ" b="1" dirty="0">
                <a:solidFill>
                  <a:srgbClr val="0070C0"/>
                </a:solidFill>
              </a:rPr>
              <a:t>plánování, organizování, vedení lidí a kontrola.</a:t>
            </a:r>
          </a:p>
          <a:p>
            <a:r>
              <a:rPr lang="cs-CZ" dirty="0"/>
              <a:t> V oblasti podnikového informačního systému ho označujeme pojmem</a:t>
            </a:r>
            <a:r>
              <a:rPr lang="cs-CZ" b="1" dirty="0"/>
              <a:t> IT management  </a:t>
            </a:r>
            <a:r>
              <a:rPr lang="cs-CZ" dirty="0"/>
              <a:t>nebo </a:t>
            </a:r>
            <a:r>
              <a:rPr lang="cs-CZ" b="1" dirty="0"/>
              <a:t>řízení podnikové informatiky.</a:t>
            </a:r>
          </a:p>
          <a:p>
            <a:r>
              <a:rPr lang="cs-CZ" dirty="0"/>
              <a:t> A stejně jako na úrovni podniku i v oblasti podnikového informačního systému došlo k vyčlenění </a:t>
            </a:r>
            <a:r>
              <a:rPr lang="cs-CZ" dirty="0" err="1"/>
              <a:t>governance</a:t>
            </a:r>
            <a:r>
              <a:rPr lang="cs-CZ" dirty="0"/>
              <a:t>. </a:t>
            </a:r>
          </a:p>
          <a:p>
            <a:r>
              <a:rPr lang="cs-CZ" dirty="0"/>
              <a:t>Tato skupina procesů je potom označována jako </a:t>
            </a:r>
            <a:r>
              <a:rPr lang="cs-CZ" b="1" dirty="0"/>
              <a:t>IT </a:t>
            </a:r>
            <a:r>
              <a:rPr lang="cs-CZ" b="1" dirty="0" err="1"/>
              <a:t>governance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3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Podnikový 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Informatické zdroje:</a:t>
            </a:r>
          </a:p>
          <a:p>
            <a:pPr lvl="1"/>
            <a:r>
              <a:rPr lang="cs-CZ" dirty="0"/>
              <a:t>veškeré programové vybavení (software),</a:t>
            </a:r>
          </a:p>
          <a:p>
            <a:pPr lvl="1"/>
            <a:r>
              <a:rPr lang="cs-CZ" dirty="0"/>
              <a:t>technické prostředky (hardware)</a:t>
            </a:r>
          </a:p>
          <a:p>
            <a:pPr lvl="1"/>
            <a:r>
              <a:rPr lang="cs-CZ" dirty="0"/>
              <a:t>Data</a:t>
            </a:r>
          </a:p>
          <a:p>
            <a:pPr lvl="1"/>
            <a:r>
              <a:rPr lang="cs-CZ" dirty="0"/>
              <a:t>IT personál. </a:t>
            </a:r>
          </a:p>
          <a:p>
            <a:r>
              <a:rPr lang="cs-CZ" dirty="0">
                <a:solidFill>
                  <a:srgbClr val="0070C0"/>
                </a:solidFill>
              </a:rPr>
              <a:t>Komponentou</a:t>
            </a:r>
            <a:r>
              <a:rPr lang="cs-CZ" dirty="0"/>
              <a:t> pak budeme rozumět souhrn prvků plnících vymezenou funkci, přičemž prvek může být součástí i vícero komponent a komponenta může být užívána jinou komponentou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Podniková informatika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Podniková informatika je aplikace vědy</a:t>
            </a:r>
            <a:r>
              <a:rPr lang="cs-CZ" dirty="0"/>
              <a:t>, jíž se „studuje“ vyjádření a podoba, zpracování a přenášení informací v systémech sociální organizace, která je podnikem.</a:t>
            </a:r>
          </a:p>
          <a:p>
            <a:r>
              <a:rPr lang="cs-CZ" dirty="0">
                <a:solidFill>
                  <a:srgbClr val="0070C0"/>
                </a:solidFill>
              </a:rPr>
              <a:t>Podniková informatika je komplexní proces </a:t>
            </a:r>
            <a:r>
              <a:rPr lang="cs-CZ" dirty="0"/>
              <a:t>zajištění informačních potřeb spojených s vykonáváním a řízením aktivit (procesů) podniku</a:t>
            </a:r>
          </a:p>
          <a:p>
            <a:r>
              <a:rPr lang="cs-CZ" dirty="0">
                <a:solidFill>
                  <a:srgbClr val="0070C0"/>
                </a:solidFill>
              </a:rPr>
              <a:t>Podniková informatika je útvar podniku, </a:t>
            </a:r>
            <a:r>
              <a:rPr lang="cs-CZ" dirty="0"/>
              <a:t>který pro podnik zajišťuje rozvoj a provoz podnikového informačního systému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1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Kap.2 Informační technologie, technika a infrastruktura (ICT/IT)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OECD vymezuje produkty IT, respektive ICT, takto: „</a:t>
            </a:r>
            <a:r>
              <a:rPr lang="cs-CZ" b="1" dirty="0"/>
              <a:t>ICT produkty </a:t>
            </a:r>
            <a:r>
              <a:rPr lang="cs-CZ" dirty="0"/>
              <a:t>jsou takové, jejichž</a:t>
            </a:r>
            <a:r>
              <a:rPr lang="cs-CZ" b="1" dirty="0">
                <a:solidFill>
                  <a:srgbClr val="00B050"/>
                </a:solidFill>
              </a:rPr>
              <a:t> hlavní funkcí je uskutečnění nebo umožnění komunikace nebo zpracování informací, včetně jejich přenosu a zobrazení elektronickou cestou</a:t>
            </a:r>
            <a:r>
              <a:rPr lang="cs-CZ" dirty="0"/>
              <a:t>“ (OECD, 2009).</a:t>
            </a:r>
          </a:p>
          <a:p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Produkty mohou mít charakter zboží anebo služeb </a:t>
            </a:r>
            <a:r>
              <a:rPr lang="cs-CZ" dirty="0"/>
              <a:t>a jsou členěny do 99 podtříd dle společné klasifikace produktů vymezené OSN (tzv. CPC –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 </a:t>
            </a:r>
            <a:r>
              <a:rPr lang="cs-CZ" dirty="0" err="1"/>
              <a:t>Classification</a:t>
            </a:r>
            <a:r>
              <a:rPr lang="cs-CZ" dirty="0"/>
              <a:t>).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2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Kategorie IT produktů.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36</a:t>
            </a:fld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8064896" cy="476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5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Informační technologie – 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aplikační software </a:t>
            </a:r>
            <a:r>
              <a:rPr lang="cs-CZ" dirty="0"/>
              <a:t>(ASW), jímž rozumíme aplikaci informačních technologií v podniku</a:t>
            </a:r>
          </a:p>
          <a:p>
            <a:r>
              <a:rPr lang="cs-CZ" b="1" dirty="0"/>
              <a:t>základní software </a:t>
            </a:r>
            <a:r>
              <a:rPr lang="cs-CZ" dirty="0"/>
              <a:t>(ZSW), který umožňuje provozovat aplikace IT a zajišťuje pro aplikace IT soustavu služeb;</a:t>
            </a:r>
          </a:p>
          <a:p>
            <a:r>
              <a:rPr lang="cs-CZ" b="1" dirty="0"/>
              <a:t>software podporující rozvoj informačního systému, vývoj ASW a zajišťující podporu řízení provozu informačního systému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Software utvářející </a:t>
            </a:r>
            <a:r>
              <a:rPr lang="cs-CZ" b="1" dirty="0">
                <a:solidFill>
                  <a:srgbClr val="00B050"/>
                </a:solidFill>
              </a:rPr>
              <a:t>vhodné prostředí, </a:t>
            </a:r>
            <a:r>
              <a:rPr lang="cs-CZ" dirty="0">
                <a:solidFill>
                  <a:srgbClr val="00B050"/>
                </a:solidFill>
              </a:rPr>
              <a:t>ve kterém mohou být aplikace provozovány, aniž by jejich provoz byl ovlivněn skutečností, že je provozována na počítači určitého výrobce. </a:t>
            </a:r>
          </a:p>
          <a:p>
            <a:r>
              <a:rPr lang="cs-CZ" dirty="0"/>
              <a:t>Tuto skupinu označujeme jako </a:t>
            </a:r>
            <a:r>
              <a:rPr lang="cs-CZ" b="1" dirty="0">
                <a:solidFill>
                  <a:srgbClr val="FF0000"/>
                </a:solidFill>
              </a:rPr>
              <a:t>operační systémy.</a:t>
            </a:r>
          </a:p>
          <a:p>
            <a:r>
              <a:rPr lang="cs-CZ" b="1" dirty="0">
                <a:solidFill>
                  <a:srgbClr val="FF0000"/>
                </a:solidFill>
              </a:rPr>
              <a:t>Operační systém (OS, </a:t>
            </a:r>
            <a:r>
              <a:rPr lang="cs-CZ" b="1" dirty="0" err="1">
                <a:solidFill>
                  <a:srgbClr val="FF0000"/>
                </a:solidFill>
              </a:rPr>
              <a:t>operating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system</a:t>
            </a:r>
            <a:r>
              <a:rPr lang="cs-CZ" b="1" dirty="0">
                <a:solidFill>
                  <a:srgbClr val="FF0000"/>
                </a:solidFill>
              </a:rPr>
              <a:t>) </a:t>
            </a:r>
            <a:r>
              <a:rPr lang="cs-CZ" dirty="0"/>
              <a:t>je množina programů, která řídí všechny ostatní programy zpracovávané počítačem.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6255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Software poskytující aplikacím informačních technologií specifické služby nebo software </a:t>
            </a:r>
            <a:r>
              <a:rPr lang="cs-CZ" sz="2000" b="1" dirty="0">
                <a:solidFill>
                  <a:srgbClr val="00B050"/>
                </a:solidFill>
              </a:rPr>
              <a:t>rozšiřující funkce operačních systémů</a:t>
            </a:r>
            <a:r>
              <a:rPr lang="cs-CZ" sz="2000" b="1" dirty="0"/>
              <a:t>. Tuto skupinu tvoří minimálně:</a:t>
            </a:r>
          </a:p>
          <a:p>
            <a:r>
              <a:rPr lang="cs-CZ" sz="2000" dirty="0"/>
              <a:t>podpůrné utility;</a:t>
            </a:r>
          </a:p>
          <a:p>
            <a:r>
              <a:rPr lang="cs-CZ" sz="2000" dirty="0"/>
              <a:t>technologie </a:t>
            </a:r>
            <a:r>
              <a:rPr lang="cs-CZ" sz="2000" b="1" dirty="0"/>
              <a:t>virtualizace;</a:t>
            </a:r>
          </a:p>
          <a:p>
            <a:r>
              <a:rPr lang="cs-CZ" sz="2000" dirty="0"/>
              <a:t>technologie umožňující integrovat aplikace do větších celků, tzv</a:t>
            </a:r>
            <a:r>
              <a:rPr lang="cs-CZ" sz="2000" b="1" dirty="0"/>
              <a:t>. </a:t>
            </a:r>
            <a:r>
              <a:rPr lang="cs-CZ" sz="2000" b="1" i="1" dirty="0" err="1"/>
              <a:t>middleware</a:t>
            </a:r>
            <a:r>
              <a:rPr lang="cs-CZ" sz="2000" dirty="0"/>
              <a:t>;</a:t>
            </a:r>
          </a:p>
          <a:p>
            <a:r>
              <a:rPr lang="cs-CZ" sz="2000" dirty="0"/>
              <a:t>technologie umožňující </a:t>
            </a:r>
            <a:r>
              <a:rPr lang="cs-CZ" sz="2000" b="1" dirty="0"/>
              <a:t>komunikaci aplikací a uživatelů;</a:t>
            </a:r>
          </a:p>
          <a:p>
            <a:r>
              <a:rPr lang="cs-CZ" sz="2000" dirty="0"/>
              <a:t>technologie řízení </a:t>
            </a:r>
            <a:r>
              <a:rPr lang="cs-CZ" sz="2000" b="1" dirty="0"/>
              <a:t>databázových systémů;</a:t>
            </a:r>
          </a:p>
          <a:p>
            <a:r>
              <a:rPr lang="de-DE" sz="2000" dirty="0" err="1"/>
              <a:t>technologie</a:t>
            </a:r>
            <a:r>
              <a:rPr lang="de-DE" sz="2000" dirty="0"/>
              <a:t> </a:t>
            </a:r>
            <a:r>
              <a:rPr lang="de-DE" sz="2000" dirty="0" err="1"/>
              <a:t>zpracování</a:t>
            </a:r>
            <a:r>
              <a:rPr lang="de-DE" sz="2000" dirty="0"/>
              <a:t> </a:t>
            </a:r>
            <a:r>
              <a:rPr lang="de-DE" sz="2000" dirty="0" err="1"/>
              <a:t>nestrukturovaných</a:t>
            </a:r>
            <a:r>
              <a:rPr lang="de-DE" sz="2000" dirty="0"/>
              <a:t> </a:t>
            </a:r>
            <a:r>
              <a:rPr lang="de-DE" sz="2000" dirty="0" err="1"/>
              <a:t>anebo</a:t>
            </a:r>
            <a:r>
              <a:rPr lang="de-DE" sz="2000" dirty="0"/>
              <a:t> </a:t>
            </a:r>
            <a:r>
              <a:rPr lang="de-DE" sz="2000" dirty="0" err="1"/>
              <a:t>částečně</a:t>
            </a:r>
            <a:r>
              <a:rPr lang="de-DE" sz="2000" dirty="0"/>
              <a:t> </a:t>
            </a:r>
            <a:r>
              <a:rPr lang="de-DE" sz="2000" dirty="0" err="1"/>
              <a:t>strukturovaných</a:t>
            </a:r>
            <a:r>
              <a:rPr lang="de-DE" sz="2000" dirty="0"/>
              <a:t> dat, </a:t>
            </a:r>
            <a:r>
              <a:rPr lang="de-DE" sz="2000" dirty="0" err="1"/>
              <a:t>tzv</a:t>
            </a:r>
            <a:r>
              <a:rPr lang="de-DE" sz="2000" dirty="0"/>
              <a:t>. </a:t>
            </a:r>
            <a:r>
              <a:rPr lang="de-DE" sz="2000" dirty="0" err="1"/>
              <a:t>technologie</a:t>
            </a:r>
            <a:r>
              <a:rPr lang="cs-CZ" sz="2000" dirty="0"/>
              <a:t>  </a:t>
            </a:r>
            <a:r>
              <a:rPr lang="cs-CZ" sz="2000" b="1" dirty="0"/>
              <a:t>správy podnikového obsahu;</a:t>
            </a:r>
          </a:p>
          <a:p>
            <a:r>
              <a:rPr lang="cs-CZ" sz="2000" dirty="0"/>
              <a:t>technologie spojené s řízením pracovního toku </a:t>
            </a:r>
            <a:r>
              <a:rPr lang="cs-CZ" sz="2000" b="1" dirty="0"/>
              <a:t>(</a:t>
            </a:r>
            <a:r>
              <a:rPr lang="cs-CZ" sz="2000" b="1" i="1" dirty="0" err="1"/>
              <a:t>workflow</a:t>
            </a:r>
            <a:r>
              <a:rPr lang="cs-CZ" sz="2000" dirty="0"/>
              <a:t>), respektive procesů;</a:t>
            </a:r>
          </a:p>
          <a:p>
            <a:r>
              <a:rPr lang="cs-CZ" sz="2000" dirty="0"/>
              <a:t>technologie podporující </a:t>
            </a:r>
            <a:r>
              <a:rPr lang="cs-CZ" sz="2000" b="1" dirty="0"/>
              <a:t>týmovou spolupráci</a:t>
            </a:r>
            <a:r>
              <a:rPr lang="cs-CZ" sz="2000" dirty="0"/>
              <a:t>;</a:t>
            </a:r>
          </a:p>
          <a:p>
            <a:r>
              <a:rPr lang="cs-CZ" sz="2000" dirty="0"/>
              <a:t>technologie umožňující unifikovaný přístup k aplikacím informačních technologií, tzv. </a:t>
            </a:r>
            <a:r>
              <a:rPr lang="cs-CZ" sz="2000" b="1" dirty="0"/>
              <a:t>portály;</a:t>
            </a:r>
          </a:p>
          <a:p>
            <a:r>
              <a:rPr lang="pl-PL" sz="2000" dirty="0"/>
              <a:t>technologie spojené s podporou osobní produktivity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81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zdroje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Kniha : </a:t>
            </a:r>
          </a:p>
          <a:p>
            <a:r>
              <a:rPr lang="cs-CZ" b="1" dirty="0"/>
              <a:t>Ing. Libor Gála, Ph.D. ,Doc. Ing. Jan Pour, </a:t>
            </a:r>
            <a:r>
              <a:rPr lang="cs-CZ" b="1" dirty="0" err="1"/>
              <a:t>CSc.,Ing</a:t>
            </a:r>
            <a:r>
              <a:rPr lang="cs-CZ" b="1" dirty="0"/>
              <a:t>. Zuzana Šedivá, Ph.D.</a:t>
            </a:r>
          </a:p>
          <a:p>
            <a:r>
              <a:rPr lang="cs-CZ" b="1" dirty="0"/>
              <a:t>Podniková informatika</a:t>
            </a:r>
          </a:p>
          <a:p>
            <a:r>
              <a:rPr lang="cs-CZ" sz="2100" dirty="0"/>
              <a:t>Počítačové aplikace v podnikové a mezipodnikové praxi</a:t>
            </a:r>
          </a:p>
          <a:p>
            <a:r>
              <a:rPr lang="cs-CZ" sz="2100" dirty="0"/>
              <a:t>3., aktualizované vydání</a:t>
            </a:r>
          </a:p>
          <a:p>
            <a:r>
              <a:rPr lang="cs-CZ" sz="2100" dirty="0"/>
              <a:t>Vydala </a:t>
            </a:r>
            <a:r>
              <a:rPr lang="cs-CZ" sz="2100" dirty="0" err="1"/>
              <a:t>Grada</a:t>
            </a:r>
            <a:r>
              <a:rPr lang="cs-CZ" sz="2100" dirty="0"/>
              <a:t> </a:t>
            </a:r>
            <a:r>
              <a:rPr lang="cs-CZ" sz="2100" dirty="0" err="1"/>
              <a:t>Publishing</a:t>
            </a:r>
            <a:r>
              <a:rPr lang="cs-CZ" sz="2100" dirty="0"/>
              <a:t>, </a:t>
            </a:r>
            <a:r>
              <a:rPr lang="cs-CZ" sz="2100" dirty="0" smtClean="0"/>
              <a:t>2015</a:t>
            </a:r>
            <a:endParaRPr lang="en-US" sz="2100" dirty="0" smtClean="0"/>
          </a:p>
          <a:p>
            <a:r>
              <a:rPr lang="en-US" sz="2100" dirty="0"/>
              <a:t>E-</a:t>
            </a:r>
            <a:r>
              <a:rPr lang="en-US" sz="2100" dirty="0" err="1"/>
              <a:t>kniha</a:t>
            </a:r>
            <a:r>
              <a:rPr lang="en-US" sz="2100" dirty="0"/>
              <a:t> </a:t>
            </a:r>
            <a:r>
              <a:rPr lang="en-US" sz="2100" dirty="0" err="1"/>
              <a:t>ePUB</a:t>
            </a:r>
            <a:r>
              <a:rPr lang="en-US" sz="2100" dirty="0"/>
              <a:t>, PDF, Kindle 203 </a:t>
            </a:r>
            <a:r>
              <a:rPr lang="en-US" sz="2100" dirty="0" err="1" smtClean="0"/>
              <a:t>Kč</a:t>
            </a:r>
            <a:endParaRPr lang="en-US" sz="2100" dirty="0" smtClean="0"/>
          </a:p>
          <a:p>
            <a:r>
              <a:rPr lang="en-US" sz="1800" b="1" u="sng" dirty="0" smtClean="0">
                <a:hlinkClick r:id="rId2"/>
              </a:rPr>
              <a:t>https</a:t>
            </a:r>
            <a:r>
              <a:rPr lang="en-US" sz="1800" b="1" u="sng" dirty="0">
                <a:hlinkClick r:id="rId2"/>
              </a:rPr>
              <a:t>://www.grada.cz/podnikova-informatika-(1)-8588/</a:t>
            </a:r>
            <a:endParaRPr lang="cs-CZ" sz="1800" dirty="0"/>
          </a:p>
          <a:p>
            <a:endParaRPr lang="cs-CZ" dirty="0"/>
          </a:p>
          <a:p>
            <a:r>
              <a:rPr lang="cs-CZ" dirty="0"/>
              <a:t>ALTERNATIVNÍ ZDROJ :</a:t>
            </a:r>
          </a:p>
          <a:p>
            <a:r>
              <a:rPr lang="cs-CZ" dirty="0"/>
              <a:t>Informační portál: https://mbi.vse.cz/mbi/index.html#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9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Software podporující rozvoj informačního systému, vývoj ASW</a:t>
            </a:r>
            <a:br>
              <a:rPr lang="cs-CZ" sz="2800" b="1" dirty="0"/>
            </a:br>
            <a:r>
              <a:rPr lang="pt-BR" sz="2800" b="1" dirty="0"/>
              <a:t>a řízení provozu informačního systému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rozvoje podnikového informačního systému, vývoj jeho aplikací a řízení provozu se dnes neobejde bez vhodného softwaru.</a:t>
            </a:r>
          </a:p>
          <a:p>
            <a:r>
              <a:rPr lang="cs-CZ" dirty="0"/>
              <a:t>Nejznámější v této kategorii jsou nástroje, které souhrnně označujeme jako </a:t>
            </a:r>
            <a:r>
              <a:rPr lang="cs-CZ" b="1" i="1" dirty="0" err="1"/>
              <a:t>computer</a:t>
            </a:r>
            <a:r>
              <a:rPr lang="cs-CZ" b="1" i="1" dirty="0"/>
              <a:t> </a:t>
            </a:r>
            <a:r>
              <a:rPr lang="cs-CZ" b="1" i="1" dirty="0" err="1"/>
              <a:t>aided</a:t>
            </a:r>
            <a:r>
              <a:rPr lang="cs-CZ" b="1" i="1" dirty="0"/>
              <a:t> </a:t>
            </a:r>
            <a:r>
              <a:rPr lang="cs-CZ" b="1" i="1" dirty="0" err="1"/>
              <a:t>systems</a:t>
            </a:r>
            <a:r>
              <a:rPr lang="cs-CZ" b="1" i="1" dirty="0"/>
              <a:t> (</a:t>
            </a:r>
            <a:r>
              <a:rPr lang="cs-CZ" b="1" i="1" dirty="0">
                <a:solidFill>
                  <a:srgbClr val="FF0000"/>
                </a:solidFill>
              </a:rPr>
              <a:t>software</a:t>
            </a:r>
            <a:r>
              <a:rPr lang="cs-CZ" b="1" i="1" dirty="0"/>
              <a:t>) </a:t>
            </a:r>
            <a:r>
              <a:rPr lang="cs-CZ" b="1" i="1" dirty="0" err="1"/>
              <a:t>engineering</a:t>
            </a:r>
            <a:r>
              <a:rPr lang="cs-CZ" b="1" i="1" dirty="0"/>
              <a:t> </a:t>
            </a:r>
            <a:r>
              <a:rPr lang="cs-CZ" b="1" dirty="0"/>
              <a:t>(CASE)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9465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nástroje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-- </a:t>
            </a:r>
            <a:r>
              <a:rPr lang="cs-CZ" b="1" dirty="0"/>
              <a:t>analytické nástroje</a:t>
            </a:r>
            <a:r>
              <a:rPr lang="cs-CZ" dirty="0"/>
              <a:t>, které podporují činnosti spojené se získáváním požadavků na systém a kontrolují možné nekonzistence (např. požadavky na řešení softwaru jsou řešeny redundantně apod.);</a:t>
            </a:r>
          </a:p>
          <a:p>
            <a:endParaRPr lang="cs-CZ" dirty="0"/>
          </a:p>
          <a:p>
            <a:r>
              <a:rPr lang="cs-CZ" dirty="0"/>
              <a:t>-- </a:t>
            </a:r>
            <a:r>
              <a:rPr lang="cs-CZ" b="1" dirty="0"/>
              <a:t>nástroje procesního modelování</a:t>
            </a:r>
            <a:r>
              <a:rPr lang="cs-CZ" dirty="0"/>
              <a:t>, které podporují modelování byznys procesů;</a:t>
            </a:r>
          </a:p>
          <a:p>
            <a:endParaRPr lang="cs-CZ" dirty="0"/>
          </a:p>
          <a:p>
            <a:r>
              <a:rPr lang="cs-CZ" dirty="0"/>
              <a:t>-- </a:t>
            </a:r>
            <a:r>
              <a:rPr lang="cs-CZ" b="1" dirty="0"/>
              <a:t>nástroje tvorby diagramů</a:t>
            </a:r>
            <a:r>
              <a:rPr lang="cs-CZ" dirty="0"/>
              <a:t>, které umožňují vytvářet nejrůznější diagramy, jimiž je vizualizováno zpracování informací;</a:t>
            </a:r>
          </a:p>
          <a:p>
            <a:endParaRPr lang="cs-CZ" dirty="0"/>
          </a:p>
          <a:p>
            <a:r>
              <a:rPr lang="cs-CZ" dirty="0"/>
              <a:t>--</a:t>
            </a:r>
            <a:r>
              <a:rPr lang="cs-CZ" b="1" dirty="0"/>
              <a:t> nástroje řízení projektů</a:t>
            </a:r>
            <a:r>
              <a:rPr lang="cs-CZ" dirty="0"/>
              <a:t>, které umožňují naplánovat rozvrh prací a alokaci zdrojů v rámci projektů;</a:t>
            </a:r>
          </a:p>
          <a:p>
            <a:endParaRPr lang="cs-CZ" dirty="0"/>
          </a:p>
          <a:p>
            <a:r>
              <a:rPr lang="cs-CZ" dirty="0"/>
              <a:t>--</a:t>
            </a:r>
            <a:r>
              <a:rPr lang="cs-CZ" b="1" dirty="0"/>
              <a:t> dokumentační nástroje,</a:t>
            </a:r>
            <a:r>
              <a:rPr lang="cs-CZ" dirty="0"/>
              <a:t> kterými je generována dokumentace aktivit všech fází, včetně samotné dokumentace rozvíjeného systému či softwaru;</a:t>
            </a:r>
          </a:p>
          <a:p>
            <a:endParaRPr lang="cs-CZ" dirty="0"/>
          </a:p>
          <a:p>
            <a:r>
              <a:rPr lang="cs-CZ" dirty="0"/>
              <a:t>-- </a:t>
            </a:r>
            <a:r>
              <a:rPr lang="cs-CZ" b="1" dirty="0"/>
              <a:t>nástroje formulace návrhu řešení</a:t>
            </a:r>
            <a:r>
              <a:rPr lang="cs-CZ" dirty="0"/>
              <a:t>, podporující tvůrce softwaru ve znázornění struktury softwarového řešení;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8033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nástroje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-- nástroje pro tvorbu prototypů</a:t>
            </a:r>
            <a:r>
              <a:rPr lang="cs-CZ" dirty="0"/>
              <a:t>, kterými je simulován hotový softwarový systém tak, že zainteresovaným stranám (např. uživatelům) poskytne dostatek informací o funkcích softwaru a jeho uživatelském rozhraní;</a:t>
            </a:r>
          </a:p>
          <a:p>
            <a:endParaRPr lang="cs-CZ" dirty="0"/>
          </a:p>
          <a:p>
            <a:r>
              <a:rPr lang="cs-CZ" b="1" dirty="0"/>
              <a:t>-- programovací nástroje</a:t>
            </a:r>
            <a:r>
              <a:rPr lang="cs-CZ" dirty="0"/>
              <a:t>, které jsou reprezentovány zpravidla integrovaným vývojovým prostředím (</a:t>
            </a:r>
            <a:r>
              <a:rPr lang="cs-CZ" dirty="0" err="1"/>
              <a:t>integrated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environment</a:t>
            </a:r>
            <a:r>
              <a:rPr lang="cs-CZ" dirty="0"/>
              <a:t>, IDE), jež je doplněno řadou hotových knihoven řešení a prostředky simulace řešení. Nástroje umožňují kódovat předpis zpracování dat (algoritmus) v definovaném programovacím jazyce (např. Java, </a:t>
            </a:r>
            <a:r>
              <a:rPr lang="cs-CZ" dirty="0" err="1"/>
              <a:t>Visual</a:t>
            </a:r>
            <a:r>
              <a:rPr lang="cs-CZ" dirty="0"/>
              <a:t> Basic, C#, PHP, </a:t>
            </a:r>
            <a:r>
              <a:rPr lang="cs-CZ" dirty="0" err="1"/>
              <a:t>JavaScript</a:t>
            </a:r>
            <a:r>
              <a:rPr lang="cs-CZ" dirty="0"/>
              <a:t> apod.);</a:t>
            </a:r>
          </a:p>
          <a:p>
            <a:endParaRPr lang="cs-CZ" dirty="0"/>
          </a:p>
          <a:p>
            <a:r>
              <a:rPr lang="cs-CZ" b="1" dirty="0"/>
              <a:t>-- nástroje pro vývoj webu</a:t>
            </a:r>
            <a:r>
              <a:rPr lang="cs-CZ" dirty="0"/>
              <a:t>, kterým je realizován návrh všech elementů, jež budou součástí webové stránky (formuláře, grafické prvky, ovládací skripty apod.);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4503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nástroje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-- nástroje pro řízení konfigurace</a:t>
            </a:r>
            <a:r>
              <a:rPr lang="cs-CZ" dirty="0"/>
              <a:t>, včetně řízení změn, kterými řídíme rozvoj verzí a revizí systému/softwaru, formulujeme základní konfiguraci řešení a řídíme provedení změn (v případě, že vznikly nové požadavky nebo došlo ke změně v původních požadavcích);</a:t>
            </a:r>
          </a:p>
          <a:p>
            <a:endParaRPr lang="cs-CZ" dirty="0"/>
          </a:p>
          <a:p>
            <a:r>
              <a:rPr lang="cs-CZ" b="1" dirty="0"/>
              <a:t>-- nástroje řízení kvality zahrnují nástroje řízení konfigurace a řízení změn</a:t>
            </a:r>
            <a:r>
              <a:rPr lang="cs-CZ" dirty="0"/>
              <a:t>, které jsou rozšířeny o prostředí a prostředky testování, prováděné v různých etapách životního cyklu softwaru;</a:t>
            </a:r>
          </a:p>
          <a:p>
            <a:endParaRPr lang="cs-CZ" dirty="0"/>
          </a:p>
          <a:p>
            <a:r>
              <a:rPr lang="cs-CZ" b="1" dirty="0"/>
              <a:t>-- nástroje pro podporu údržby systému/softwaru</a:t>
            </a:r>
            <a:r>
              <a:rPr lang="cs-CZ" dirty="0"/>
              <a:t>, které se zaměřují na evidování chyb softwaru a automatizované generování zpráv o chybách.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057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0B83E-433F-43D3-BC3A-ECD5FED1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73B3AC-1C29-42A1-94D7-75DFA26E7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err="1"/>
              <a:t>Schopnost</a:t>
            </a:r>
            <a:r>
              <a:rPr lang="en-US" b="1" dirty="0"/>
              <a:t> </a:t>
            </a:r>
            <a:r>
              <a:rPr lang="en-US" b="1" dirty="0" err="1"/>
              <a:t>dodání</a:t>
            </a:r>
            <a:r>
              <a:rPr lang="en-US" b="1" dirty="0"/>
              <a:t> </a:t>
            </a:r>
            <a:r>
              <a:rPr lang="en-US" b="1" dirty="0" err="1"/>
              <a:t>požadované</a:t>
            </a:r>
            <a:r>
              <a:rPr lang="en-US" b="1" dirty="0"/>
              <a:t> </a:t>
            </a:r>
            <a:r>
              <a:rPr lang="en-US" b="1" dirty="0" err="1"/>
              <a:t>kapacity</a:t>
            </a:r>
            <a:r>
              <a:rPr lang="en-US" b="1" dirty="0"/>
              <a:t> </a:t>
            </a:r>
            <a:r>
              <a:rPr lang="en-US" dirty="0" err="1"/>
              <a:t>kompletního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</a:t>
            </a: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  </a:t>
            </a:r>
            <a:r>
              <a:rPr lang="en-US" dirty="0" err="1"/>
              <a:t>uživateli</a:t>
            </a:r>
            <a:r>
              <a:rPr lang="en-US" dirty="0"/>
              <a:t> </a:t>
            </a:r>
            <a:r>
              <a:rPr lang="en-US" dirty="0" err="1"/>
              <a:t>neviditelně</a:t>
            </a:r>
            <a:r>
              <a:rPr lang="en-US" dirty="0"/>
              <a:t>, </a:t>
            </a:r>
            <a:r>
              <a:rPr lang="en-US" dirty="0" err="1"/>
              <a:t>označovanou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virtualizace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err="1"/>
              <a:t>Schopnost</a:t>
            </a:r>
            <a:r>
              <a:rPr lang="en-US" b="1" dirty="0"/>
              <a:t> </a:t>
            </a:r>
            <a:r>
              <a:rPr lang="en-US" b="1" dirty="0" err="1"/>
              <a:t>dynamického</a:t>
            </a:r>
            <a:r>
              <a:rPr lang="en-US" b="1" dirty="0"/>
              <a:t> (</a:t>
            </a:r>
            <a:r>
              <a:rPr lang="en-US" b="1" dirty="0" err="1"/>
              <a:t>uživateli</a:t>
            </a:r>
            <a:r>
              <a:rPr lang="en-US" b="1" dirty="0"/>
              <a:t> </a:t>
            </a:r>
            <a:r>
              <a:rPr lang="en-US" b="1" dirty="0" err="1"/>
              <a:t>neviditelného</a:t>
            </a:r>
            <a:r>
              <a:rPr lang="en-US" b="1" dirty="0"/>
              <a:t>) </a:t>
            </a:r>
            <a:r>
              <a:rPr lang="en-US" b="1" dirty="0" err="1"/>
              <a:t>propojení</a:t>
            </a:r>
            <a:r>
              <a:rPr lang="en-US" b="1" dirty="0"/>
              <a:t> </a:t>
            </a:r>
            <a:r>
              <a:rPr lang="en-US" b="1" dirty="0" err="1"/>
              <a:t>informačních</a:t>
            </a:r>
            <a:r>
              <a:rPr lang="en-US" b="1" dirty="0"/>
              <a:t> </a:t>
            </a:r>
            <a:r>
              <a:rPr lang="en-US" b="1" dirty="0" err="1"/>
              <a:t>technologií</a:t>
            </a:r>
            <a:r>
              <a:rPr lang="en-US" b="1" dirty="0"/>
              <a:t> a </a:t>
            </a:r>
            <a:r>
              <a:rPr lang="en-US" b="1" dirty="0" err="1"/>
              <a:t>techniky</a:t>
            </a:r>
            <a:r>
              <a:rPr lang="en-US" b="1" dirty="0"/>
              <a:t>, </a:t>
            </a:r>
            <a:r>
              <a:rPr lang="en-US" dirty="0" err="1"/>
              <a:t>kterým</a:t>
            </a:r>
            <a:r>
              <a:rPr lang="en-US" dirty="0"/>
              <a:t> je </a:t>
            </a:r>
            <a:r>
              <a:rPr lang="en-US" dirty="0" err="1"/>
              <a:t>uživatelům</a:t>
            </a:r>
            <a:r>
              <a:rPr lang="en-US" dirty="0"/>
              <a:t> </a:t>
            </a:r>
            <a:r>
              <a:rPr lang="en-US" dirty="0" err="1"/>
              <a:t>poskytován</a:t>
            </a:r>
            <a:r>
              <a:rPr lang="en-US" dirty="0"/>
              <a:t> </a:t>
            </a:r>
            <a:r>
              <a:rPr lang="en-US" dirty="0" err="1"/>
              <a:t>spolehlivý</a:t>
            </a:r>
            <a:r>
              <a:rPr lang="en-US" dirty="0"/>
              <a:t>, </a:t>
            </a:r>
            <a:r>
              <a:rPr lang="en-US" dirty="0" err="1"/>
              <a:t>standardizovaný</a:t>
            </a:r>
            <a:r>
              <a:rPr lang="en-US" dirty="0"/>
              <a:t>, </a:t>
            </a:r>
            <a:r>
              <a:rPr lang="en-US" dirty="0" err="1"/>
              <a:t>všudypřítomný</a:t>
            </a:r>
            <a:r>
              <a:rPr lang="en-US" dirty="0"/>
              <a:t> a </a:t>
            </a:r>
            <a:r>
              <a:rPr lang="en-US" dirty="0" err="1"/>
              <a:t>levný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špičkovým</a:t>
            </a:r>
            <a:r>
              <a:rPr lang="en-US" dirty="0"/>
              <a:t> </a:t>
            </a:r>
            <a:r>
              <a:rPr lang="en-US" dirty="0" err="1"/>
              <a:t>výpočetním</a:t>
            </a:r>
            <a:r>
              <a:rPr lang="en-US" dirty="0"/>
              <a:t> </a:t>
            </a:r>
            <a:r>
              <a:rPr lang="en-US" dirty="0" err="1"/>
              <a:t>službám</a:t>
            </a:r>
            <a:r>
              <a:rPr lang="en-US" dirty="0"/>
              <a:t>. </a:t>
            </a:r>
            <a:r>
              <a:rPr lang="en-US" dirty="0" err="1"/>
              <a:t>Tuto</a:t>
            </a:r>
            <a:r>
              <a:rPr lang="en-US" dirty="0"/>
              <a:t> </a:t>
            </a:r>
            <a:r>
              <a:rPr lang="en-US" dirty="0" err="1"/>
              <a:t>schopnost</a:t>
            </a:r>
            <a:r>
              <a:rPr lang="en-US" dirty="0"/>
              <a:t> </a:t>
            </a:r>
            <a:r>
              <a:rPr lang="en-US" dirty="0" err="1"/>
              <a:t>označujeme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grid.</a:t>
            </a:r>
          </a:p>
          <a:p>
            <a:r>
              <a:rPr lang="sk-SK" b="1" dirty="0"/>
              <a:t>S</a:t>
            </a:r>
            <a:r>
              <a:rPr lang="en-US" b="1" dirty="0" err="1"/>
              <a:t>chopnost</a:t>
            </a:r>
            <a:r>
              <a:rPr lang="en-US" b="1" dirty="0"/>
              <a:t> </a:t>
            </a:r>
            <a:r>
              <a:rPr lang="en-US" b="1" dirty="0" err="1"/>
              <a:t>překonání</a:t>
            </a:r>
            <a:r>
              <a:rPr lang="en-US" b="1" dirty="0"/>
              <a:t> (</a:t>
            </a:r>
            <a:r>
              <a:rPr lang="en-US" b="1" dirty="0" err="1"/>
              <a:t>uživateli</a:t>
            </a:r>
            <a:r>
              <a:rPr lang="en-US" b="1" dirty="0"/>
              <a:t> </a:t>
            </a:r>
            <a:r>
              <a:rPr lang="en-US" b="1" dirty="0" err="1"/>
              <a:t>neviditelného</a:t>
            </a:r>
            <a:r>
              <a:rPr lang="en-US" b="1" dirty="0"/>
              <a:t>) </a:t>
            </a:r>
            <a:r>
              <a:rPr lang="en-US" b="1" dirty="0" err="1"/>
              <a:t>různorodosti</a:t>
            </a:r>
            <a:r>
              <a:rPr lang="en-US" b="1" dirty="0"/>
              <a:t> (</a:t>
            </a:r>
            <a:r>
              <a:rPr lang="en-US" b="1" dirty="0" err="1"/>
              <a:t>heterogenity</a:t>
            </a:r>
            <a:r>
              <a:rPr lang="en-US" b="1" dirty="0"/>
              <a:t>) </a:t>
            </a:r>
            <a:r>
              <a:rPr lang="en-US" b="1" dirty="0" err="1"/>
              <a:t>prostředků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sk-SK" dirty="0"/>
              <a:t> </a:t>
            </a:r>
            <a:r>
              <a:rPr lang="en-US" dirty="0" err="1"/>
              <a:t>objektivně</a:t>
            </a:r>
            <a:r>
              <a:rPr lang="en-US" dirty="0"/>
              <a:t> </a:t>
            </a:r>
            <a:r>
              <a:rPr lang="en-US" dirty="0" err="1"/>
              <a:t>existuje</a:t>
            </a:r>
            <a:r>
              <a:rPr lang="en-US" dirty="0"/>
              <a:t> v </a:t>
            </a:r>
            <a:r>
              <a:rPr lang="en-US" dirty="0" err="1"/>
              <a:t>podnikovém</a:t>
            </a:r>
            <a:r>
              <a:rPr lang="en-US" dirty="0"/>
              <a:t> </a:t>
            </a:r>
            <a:r>
              <a:rPr lang="en-US" dirty="0" err="1"/>
              <a:t>informačním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. Tato oblast je v </a:t>
            </a:r>
            <a:r>
              <a:rPr lang="en-US" dirty="0" err="1"/>
              <a:t>současné</a:t>
            </a:r>
            <a:r>
              <a:rPr lang="en-US" dirty="0"/>
              <a:t> </a:t>
            </a:r>
            <a:r>
              <a:rPr lang="en-US" dirty="0" err="1"/>
              <a:t>době</a:t>
            </a:r>
            <a:r>
              <a:rPr lang="en-US" dirty="0"/>
              <a:t> </a:t>
            </a:r>
            <a:r>
              <a:rPr lang="en-US" dirty="0" err="1"/>
              <a:t>reprezentována</a:t>
            </a:r>
            <a:r>
              <a:rPr lang="en-US" dirty="0"/>
              <a:t> </a:t>
            </a:r>
            <a:r>
              <a:rPr lang="en-US" dirty="0" err="1"/>
              <a:t>novou</a:t>
            </a:r>
            <a:r>
              <a:rPr lang="en-US" dirty="0"/>
              <a:t> </a:t>
            </a:r>
            <a:r>
              <a:rPr lang="en-US" dirty="0" err="1"/>
              <a:t>generací</a:t>
            </a:r>
            <a:r>
              <a:rPr lang="en-US" dirty="0"/>
              <a:t> platformy pro </a:t>
            </a:r>
            <a:r>
              <a:rPr lang="en-US" dirty="0" err="1"/>
              <a:t>distribuované</a:t>
            </a:r>
            <a:r>
              <a:rPr lang="en-US" dirty="0"/>
              <a:t> </a:t>
            </a:r>
            <a:r>
              <a:rPr lang="en-US" dirty="0" err="1"/>
              <a:t>výpočty</a:t>
            </a:r>
            <a:r>
              <a:rPr lang="en-US" dirty="0"/>
              <a:t>,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označujeme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sk-SK" dirty="0"/>
              <a:t> </a:t>
            </a:r>
            <a:r>
              <a:rPr lang="en-US" b="1" dirty="0">
                <a:solidFill>
                  <a:srgbClr val="FF0000"/>
                </a:solidFill>
              </a:rPr>
              <a:t>SOC (service-oriented computing), </a:t>
            </a:r>
            <a:r>
              <a:rPr lang="en-US" dirty="0"/>
              <a:t>v </a:t>
            </a:r>
            <a:r>
              <a:rPr lang="en-US" dirty="0" err="1"/>
              <a:t>níž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uplatněny</a:t>
            </a:r>
            <a:r>
              <a:rPr lang="en-US" dirty="0"/>
              <a:t> </a:t>
            </a:r>
            <a:r>
              <a:rPr lang="en-US" dirty="0" err="1"/>
              <a:t>principy</a:t>
            </a:r>
            <a:r>
              <a:rPr lang="en-US" dirty="0"/>
              <a:t> </a:t>
            </a:r>
            <a:r>
              <a:rPr lang="en-US" dirty="0" err="1"/>
              <a:t>konstrukce</a:t>
            </a:r>
            <a:r>
              <a:rPr lang="en-US" dirty="0"/>
              <a:t> </a:t>
            </a:r>
            <a:r>
              <a:rPr lang="en-US" dirty="0" err="1"/>
              <a:t>informačníchtechnologií</a:t>
            </a:r>
            <a:r>
              <a:rPr lang="en-US" dirty="0"/>
              <a:t> a </a:t>
            </a:r>
            <a:r>
              <a:rPr lang="en-US" dirty="0" err="1"/>
              <a:t>jejích</a:t>
            </a:r>
            <a:r>
              <a:rPr lang="en-US" dirty="0"/>
              <a:t> </a:t>
            </a:r>
            <a:r>
              <a:rPr lang="en-US" dirty="0" err="1"/>
              <a:t>aplikací</a:t>
            </a:r>
            <a:r>
              <a:rPr lang="en-US" dirty="0"/>
              <a:t>, </a:t>
            </a:r>
            <a:r>
              <a:rPr lang="en-US" dirty="0" err="1"/>
              <a:t>charakterizované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SOA (service-oriented architecture, </a:t>
            </a:r>
            <a:r>
              <a:rPr lang="en-US" b="1" dirty="0" err="1">
                <a:solidFill>
                  <a:srgbClr val="FF0000"/>
                </a:solidFill>
              </a:rPr>
              <a:t>architektura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zohledňující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princip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služeb</a:t>
            </a:r>
            <a:r>
              <a:rPr lang="en-US" b="1" dirty="0">
                <a:solidFill>
                  <a:srgbClr val="FF0000"/>
                </a:solidFill>
              </a:rPr>
              <a:t>). </a:t>
            </a:r>
            <a:r>
              <a:rPr lang="en-US" dirty="0"/>
              <a:t>SOC a SOA </a:t>
            </a:r>
            <a:r>
              <a:rPr lang="en-US" dirty="0" err="1"/>
              <a:t>zajišťují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různorodé</a:t>
            </a:r>
            <a:r>
              <a:rPr lang="en-US" dirty="0"/>
              <a:t> </a:t>
            </a:r>
            <a:r>
              <a:rPr lang="en-US" dirty="0" err="1"/>
              <a:t>informační</a:t>
            </a:r>
            <a:r>
              <a:rPr lang="en-US" dirty="0"/>
              <a:t> </a:t>
            </a:r>
            <a:r>
              <a:rPr lang="en-US" dirty="0" err="1"/>
              <a:t>technologie</a:t>
            </a:r>
            <a:r>
              <a:rPr lang="sk-SK" dirty="0"/>
              <a:t> j</a:t>
            </a:r>
            <a:r>
              <a:rPr lang="en-US" dirty="0" err="1"/>
              <a:t>sou</a:t>
            </a:r>
            <a:r>
              <a:rPr lang="en-US" dirty="0"/>
              <a:t> </a:t>
            </a:r>
            <a:r>
              <a:rPr lang="en-US" dirty="0" err="1"/>
              <a:t>schopny</a:t>
            </a:r>
            <a:r>
              <a:rPr lang="en-US" dirty="0"/>
              <a:t> </a:t>
            </a:r>
            <a:r>
              <a:rPr lang="en-US" dirty="0" err="1"/>
              <a:t>vzájemné</a:t>
            </a:r>
            <a:r>
              <a:rPr lang="en-US" dirty="0"/>
              <a:t> </a:t>
            </a:r>
            <a:r>
              <a:rPr lang="en-US" dirty="0" err="1"/>
              <a:t>spolupráce</a:t>
            </a:r>
            <a:r>
              <a:rPr lang="en-US" dirty="0"/>
              <a:t>.</a:t>
            </a:r>
          </a:p>
          <a:p>
            <a:r>
              <a:rPr lang="en-US" b="1" dirty="0" err="1"/>
              <a:t>Schopnost</a:t>
            </a:r>
            <a:r>
              <a:rPr lang="en-US" b="1" dirty="0"/>
              <a:t> </a:t>
            </a:r>
            <a:r>
              <a:rPr lang="en-US" b="1" dirty="0" err="1"/>
              <a:t>zajišťující</a:t>
            </a:r>
            <a:r>
              <a:rPr lang="en-US" b="1" dirty="0"/>
              <a:t> </a:t>
            </a:r>
            <a:r>
              <a:rPr lang="en-US" b="1" dirty="0" err="1"/>
              <a:t>přípravu</a:t>
            </a:r>
            <a:r>
              <a:rPr lang="en-US" b="1" dirty="0"/>
              <a:t> </a:t>
            </a:r>
            <a:r>
              <a:rPr lang="en-US" b="1" dirty="0" err="1"/>
              <a:t>prostředí</a:t>
            </a:r>
            <a:r>
              <a:rPr lang="en-US" b="1" dirty="0"/>
              <a:t> (</a:t>
            </a:r>
            <a:r>
              <a:rPr lang="en-US" b="1" dirty="0" err="1"/>
              <a:t>uživateli</a:t>
            </a:r>
            <a:r>
              <a:rPr lang="en-US" b="1" dirty="0"/>
              <a:t> </a:t>
            </a:r>
            <a:r>
              <a:rPr lang="en-US" b="1" dirty="0" err="1"/>
              <a:t>neviditelnou</a:t>
            </a:r>
            <a:r>
              <a:rPr lang="en-US" b="1" dirty="0"/>
              <a:t>) a </a:t>
            </a:r>
            <a:r>
              <a:rPr lang="en-US" b="1" dirty="0" err="1"/>
              <a:t>následné</a:t>
            </a:r>
            <a:r>
              <a:rPr lang="en-US" b="1" dirty="0"/>
              <a:t> „</a:t>
            </a:r>
            <a:r>
              <a:rPr lang="en-US" b="1" dirty="0" err="1"/>
              <a:t>účtování</a:t>
            </a:r>
            <a:r>
              <a:rPr lang="en-US" b="1" dirty="0"/>
              <a:t> (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vykazování</a:t>
            </a:r>
            <a:r>
              <a:rPr lang="en-US" b="1" dirty="0"/>
              <a:t>)“ </a:t>
            </a:r>
            <a:r>
              <a:rPr lang="en-US" b="1" dirty="0" err="1"/>
              <a:t>skutečně</a:t>
            </a:r>
            <a:r>
              <a:rPr lang="en-US" b="1" dirty="0"/>
              <a:t> </a:t>
            </a:r>
            <a:r>
              <a:rPr lang="en-US" b="1" dirty="0" err="1"/>
              <a:t>uživatelem</a:t>
            </a:r>
            <a:r>
              <a:rPr lang="en-US" b="1" dirty="0"/>
              <a:t> </a:t>
            </a:r>
            <a:r>
              <a:rPr lang="en-US" b="1" dirty="0" err="1"/>
              <a:t>spotřebované</a:t>
            </a:r>
            <a:r>
              <a:rPr lang="en-US" b="1" dirty="0"/>
              <a:t> (</a:t>
            </a:r>
            <a:r>
              <a:rPr lang="en-US" b="1" dirty="0" err="1"/>
              <a:t>konzumované</a:t>
            </a:r>
            <a:r>
              <a:rPr lang="en-US" b="1" dirty="0"/>
              <a:t>) </a:t>
            </a:r>
            <a:r>
              <a:rPr lang="en-US" b="1" dirty="0" err="1"/>
              <a:t>služby</a:t>
            </a:r>
            <a:r>
              <a:rPr lang="en-US" b="1" dirty="0"/>
              <a:t>. </a:t>
            </a:r>
            <a:r>
              <a:rPr lang="en-US" dirty="0"/>
              <a:t>Tato oblast je </a:t>
            </a:r>
            <a:r>
              <a:rPr lang="en-US" dirty="0" err="1"/>
              <a:t>označována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řízení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</a:t>
            </a:r>
            <a:r>
              <a:rPr lang="en-US" dirty="0" err="1"/>
              <a:t>orientovaného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, </a:t>
            </a:r>
            <a:r>
              <a:rPr lang="en-US" dirty="0" err="1"/>
              <a:t>přičemž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 u 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předpokládá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míra</a:t>
            </a:r>
            <a:r>
              <a:rPr lang="en-US" dirty="0"/>
              <a:t> </a:t>
            </a:r>
            <a:r>
              <a:rPr lang="en-US" dirty="0" err="1"/>
              <a:t>automatizace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schopnost</a:t>
            </a:r>
            <a:r>
              <a:rPr lang="en-US" dirty="0"/>
              <a:t> </a:t>
            </a:r>
            <a:r>
              <a:rPr lang="en-US" dirty="0" err="1"/>
              <a:t>realizovat</a:t>
            </a:r>
            <a:r>
              <a:rPr lang="en-US" dirty="0"/>
              <a:t> toto </a:t>
            </a:r>
            <a:r>
              <a:rPr lang="en-US" dirty="0" err="1"/>
              <a:t>řízení</a:t>
            </a:r>
            <a:r>
              <a:rPr lang="en-US" dirty="0"/>
              <a:t> </a:t>
            </a:r>
            <a:r>
              <a:rPr lang="en-US" dirty="0" err="1"/>
              <a:t>přímo</a:t>
            </a:r>
            <a:r>
              <a:rPr lang="en-US" dirty="0"/>
              <a:t> </a:t>
            </a:r>
            <a:r>
              <a:rPr lang="en-US" dirty="0" err="1"/>
              <a:t>uživatelem</a:t>
            </a:r>
            <a:r>
              <a:rPr lang="en-US" dirty="0"/>
              <a:t>.</a:t>
            </a:r>
            <a:endParaRPr lang="sk-SK" dirty="0"/>
          </a:p>
          <a:p>
            <a:r>
              <a:rPr lang="sk-SK" b="1" dirty="0">
                <a:solidFill>
                  <a:srgbClr val="00B050"/>
                </a:solidFill>
              </a:rPr>
              <a:t>PŘÍKLAD: </a:t>
            </a:r>
            <a:r>
              <a:rPr lang="sk-SK" dirty="0">
                <a:solidFill>
                  <a:srgbClr val="00B050"/>
                </a:solidFill>
              </a:rPr>
              <a:t>pracovní </a:t>
            </a:r>
            <a:r>
              <a:rPr lang="sk-SK" dirty="0" err="1">
                <a:solidFill>
                  <a:srgbClr val="00B050"/>
                </a:solidFill>
              </a:rPr>
              <a:t>místa</a:t>
            </a:r>
            <a:r>
              <a:rPr lang="sk-SK" dirty="0">
                <a:solidFill>
                  <a:srgbClr val="00B050"/>
                </a:solidFill>
              </a:rPr>
              <a:t> v UK </a:t>
            </a:r>
            <a:r>
              <a:rPr lang="sk-SK" dirty="0" err="1">
                <a:solidFill>
                  <a:srgbClr val="00B050"/>
                </a:solidFill>
              </a:rPr>
              <a:t>zaměřené</a:t>
            </a:r>
            <a:r>
              <a:rPr lang="sk-SK" dirty="0">
                <a:solidFill>
                  <a:srgbClr val="00B050"/>
                </a:solidFill>
              </a:rPr>
              <a:t> na </a:t>
            </a:r>
            <a:r>
              <a:rPr lang="sk-SK" dirty="0" err="1">
                <a:solidFill>
                  <a:srgbClr val="00B050"/>
                </a:solidFill>
              </a:rPr>
              <a:t>cloud</a:t>
            </a:r>
            <a:r>
              <a:rPr lang="sk-SK" dirty="0">
                <a:solidFill>
                  <a:srgbClr val="00B050"/>
                </a:solidFill>
              </a:rPr>
              <a:t> (AWS a AZURE) https://www.itjobswatch.co.uk/ </a:t>
            </a:r>
            <a:r>
              <a:rPr lang="sk-SK" dirty="0" err="1">
                <a:solidFill>
                  <a:srgbClr val="00B050"/>
                </a:solidFill>
              </a:rPr>
              <a:t>ilustrují</a:t>
            </a:r>
            <a:r>
              <a:rPr lang="sk-SK" dirty="0">
                <a:solidFill>
                  <a:srgbClr val="00B050"/>
                </a:solidFill>
              </a:rPr>
              <a:t> vysoký </a:t>
            </a:r>
            <a:r>
              <a:rPr lang="sk-SK" dirty="0" err="1">
                <a:solidFill>
                  <a:srgbClr val="00B050"/>
                </a:solidFill>
              </a:rPr>
              <a:t>zájem</a:t>
            </a:r>
            <a:r>
              <a:rPr lang="sk-SK" dirty="0">
                <a:solidFill>
                  <a:srgbClr val="00B050"/>
                </a:solidFill>
              </a:rPr>
              <a:t> o pracovní </a:t>
            </a:r>
            <a:r>
              <a:rPr lang="sk-SK" dirty="0" err="1">
                <a:solidFill>
                  <a:srgbClr val="00B050"/>
                </a:solidFill>
              </a:rPr>
              <a:t>pozice</a:t>
            </a:r>
            <a:r>
              <a:rPr lang="sk-SK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EC07C5-897F-4D55-8753-7DD67B6AB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D5822F-A506-41E8-BBE6-8A97064A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6326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14AEA-9D5A-49FA-83DF-DDAE7B01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Definice</a:t>
            </a:r>
            <a:r>
              <a:rPr lang="en-US" dirty="0"/>
              <a:t> Cloud computing (CC) </a:t>
            </a:r>
            <a:r>
              <a:rPr lang="sk-SK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244096-46AD-45C9-B428-35EA6884E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Cloud computing (CC) je model </a:t>
            </a:r>
            <a:r>
              <a:rPr lang="en-US" dirty="0" err="1"/>
              <a:t>umožňující</a:t>
            </a:r>
            <a:r>
              <a:rPr lang="en-US" dirty="0"/>
              <a:t>, aby </a:t>
            </a:r>
            <a:r>
              <a:rPr lang="en-US" dirty="0" err="1"/>
              <a:t>ke</a:t>
            </a:r>
            <a:r>
              <a:rPr lang="en-US" dirty="0"/>
              <a:t> </a:t>
            </a:r>
            <a:r>
              <a:rPr lang="en-US" dirty="0" err="1"/>
              <a:t>sdílitelným</a:t>
            </a:r>
            <a:r>
              <a:rPr lang="en-US" dirty="0"/>
              <a:t> a </a:t>
            </a:r>
            <a:r>
              <a:rPr lang="en-US" dirty="0" err="1"/>
              <a:t>konfigurovatelným</a:t>
            </a:r>
            <a:r>
              <a:rPr lang="en-US" dirty="0"/>
              <a:t> </a:t>
            </a:r>
            <a:r>
              <a:rPr lang="en-US" dirty="0" err="1"/>
              <a:t>výpočetním</a:t>
            </a:r>
            <a:r>
              <a:rPr lang="en-US" dirty="0"/>
              <a:t> </a:t>
            </a:r>
            <a:r>
              <a:rPr lang="en-US" dirty="0" err="1"/>
              <a:t>prostředkům</a:t>
            </a:r>
            <a:r>
              <a:rPr lang="en-US" dirty="0"/>
              <a:t> (</a:t>
            </a:r>
            <a:r>
              <a:rPr lang="en-US" dirty="0" err="1"/>
              <a:t>síť</a:t>
            </a:r>
            <a:r>
              <a:rPr lang="en-US" dirty="0"/>
              <a:t>, </a:t>
            </a:r>
            <a:r>
              <a:rPr lang="en-US" dirty="0" err="1"/>
              <a:t>výkon</a:t>
            </a:r>
            <a:r>
              <a:rPr lang="en-US" dirty="0"/>
              <a:t> </a:t>
            </a:r>
            <a:r>
              <a:rPr lang="en-US" dirty="0" err="1"/>
              <a:t>počítače</a:t>
            </a:r>
            <a:r>
              <a:rPr lang="en-US" dirty="0"/>
              <a:t>, </a:t>
            </a:r>
            <a:r>
              <a:rPr lang="en-US" dirty="0" err="1"/>
              <a:t>uložiště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, </a:t>
            </a:r>
            <a:r>
              <a:rPr lang="en-US" dirty="0" err="1"/>
              <a:t>aplikace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.)</a:t>
            </a:r>
            <a:r>
              <a:rPr lang="sk-SK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zajištěn</a:t>
            </a:r>
            <a:r>
              <a:rPr lang="en-US" dirty="0"/>
              <a:t> </a:t>
            </a:r>
            <a:r>
              <a:rPr lang="en-US" dirty="0" err="1"/>
              <a:t>všudypřítomný</a:t>
            </a:r>
            <a:r>
              <a:rPr lang="en-US" dirty="0"/>
              <a:t>, pro </a:t>
            </a:r>
            <a:r>
              <a:rPr lang="en-US" dirty="0" err="1"/>
              <a:t>uživatele</a:t>
            </a:r>
            <a:r>
              <a:rPr lang="en-US" dirty="0"/>
              <a:t> </a:t>
            </a:r>
            <a:r>
              <a:rPr lang="en-US" dirty="0" err="1"/>
              <a:t>pohodlný</a:t>
            </a:r>
            <a:r>
              <a:rPr lang="en-US" dirty="0"/>
              <a:t> a 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žádost</a:t>
            </a:r>
            <a:r>
              <a:rPr lang="en-US" dirty="0"/>
              <a:t> </a:t>
            </a:r>
            <a:r>
              <a:rPr lang="en-US" dirty="0" err="1"/>
              <a:t>realizovaný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, a to </a:t>
            </a:r>
            <a:r>
              <a:rPr lang="en-US" dirty="0" err="1"/>
              <a:t>rychle</a:t>
            </a:r>
            <a:r>
              <a:rPr lang="en-US" dirty="0"/>
              <a:t>, s </a:t>
            </a:r>
            <a:r>
              <a:rPr lang="en-US" dirty="0" err="1"/>
              <a:t>minimálními</a:t>
            </a:r>
            <a:r>
              <a:rPr lang="en-US" dirty="0"/>
              <a:t> </a:t>
            </a:r>
            <a:r>
              <a:rPr lang="en-US" dirty="0" err="1"/>
              <a:t>požadavky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uživatele</a:t>
            </a:r>
            <a:r>
              <a:rPr lang="en-US" dirty="0"/>
              <a:t> a </a:t>
            </a:r>
            <a:r>
              <a:rPr lang="en-US" dirty="0" err="1"/>
              <a:t>také</a:t>
            </a:r>
            <a:r>
              <a:rPr lang="en-US" dirty="0"/>
              <a:t> s </a:t>
            </a:r>
            <a:r>
              <a:rPr lang="en-US" dirty="0" err="1"/>
              <a:t>minimálními</a:t>
            </a:r>
            <a:r>
              <a:rPr lang="sk-SK" dirty="0"/>
              <a:t> </a:t>
            </a:r>
            <a:r>
              <a:rPr lang="en-US" dirty="0" err="1"/>
              <a:t>požadavky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komunikaci</a:t>
            </a:r>
            <a:r>
              <a:rPr lang="en-US" dirty="0"/>
              <a:t> s </a:t>
            </a:r>
            <a:r>
              <a:rPr lang="en-US" dirty="0" err="1"/>
              <a:t>poskytovatelem</a:t>
            </a:r>
            <a:r>
              <a:rPr lang="en-US" dirty="0"/>
              <a:t> </a:t>
            </a:r>
            <a:r>
              <a:rPr lang="en-US" dirty="0" err="1"/>
              <a:t>prostředků</a:t>
            </a:r>
            <a:r>
              <a:rPr lang="en-US" dirty="0"/>
              <a:t>. </a:t>
            </a:r>
            <a:endParaRPr lang="sk-S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D283C9-8D93-4D11-821B-687F5BE8F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B908BF-7B60-4B9E-BAE5-C9E136ED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3595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10D82D-CFE9-40F0-8616-1C8DFE26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V</a:t>
            </a:r>
            <a:r>
              <a:rPr lang="en-US" dirty="0" err="1"/>
              <a:t>ymezení</a:t>
            </a:r>
            <a:r>
              <a:rPr lang="en-US" dirty="0"/>
              <a:t> </a:t>
            </a:r>
            <a:r>
              <a:rPr lang="en-US" dirty="0" err="1"/>
              <a:t>charakteristik</a:t>
            </a:r>
            <a:r>
              <a:rPr lang="en-US" dirty="0"/>
              <a:t> cloud </a:t>
            </a:r>
            <a:r>
              <a:rPr lang="en-US" dirty="0" err="1"/>
              <a:t>computingu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F16660-92EA-4269-8425-EF8D9AC96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To,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</a:t>
            </a:r>
            <a:r>
              <a:rPr lang="en-US" dirty="0" err="1"/>
              <a:t>označit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cloudové</a:t>
            </a:r>
            <a:r>
              <a:rPr lang="en-US" dirty="0"/>
              <a:t>, </a:t>
            </a:r>
            <a:r>
              <a:rPr lang="en-US" dirty="0" err="1"/>
              <a:t>vyplývá</a:t>
            </a:r>
            <a:r>
              <a:rPr lang="en-US" dirty="0"/>
              <a:t> z </a:t>
            </a:r>
            <a:r>
              <a:rPr lang="en-US" dirty="0" err="1"/>
              <a:t>vymezení</a:t>
            </a:r>
            <a:r>
              <a:rPr lang="en-US" dirty="0"/>
              <a:t> </a:t>
            </a:r>
            <a:r>
              <a:rPr lang="en-US" dirty="0" err="1"/>
              <a:t>charakteristik</a:t>
            </a:r>
            <a:r>
              <a:rPr lang="en-US" dirty="0"/>
              <a:t> cloud </a:t>
            </a:r>
            <a:r>
              <a:rPr lang="en-US" dirty="0" err="1"/>
              <a:t>computingu</a:t>
            </a:r>
            <a:r>
              <a:rPr lang="en-US" dirty="0"/>
              <a:t> (Mell a </a:t>
            </a:r>
            <a:r>
              <a:rPr lang="en-US" dirty="0" err="1"/>
              <a:t>Grance</a:t>
            </a:r>
            <a:r>
              <a:rPr lang="en-US" dirty="0"/>
              <a:t>, 2011):</a:t>
            </a:r>
          </a:p>
          <a:p>
            <a:r>
              <a:rPr lang="en-US" b="1" dirty="0" err="1"/>
              <a:t>Systém</a:t>
            </a:r>
            <a:r>
              <a:rPr lang="en-US" b="1" dirty="0"/>
              <a:t> je </a:t>
            </a:r>
            <a:r>
              <a:rPr lang="en-US" b="1" dirty="0" err="1"/>
              <a:t>samoobslužný</a:t>
            </a:r>
            <a:r>
              <a:rPr lang="en-US" dirty="0"/>
              <a:t>, </a:t>
            </a:r>
            <a:r>
              <a:rPr lang="en-US" dirty="0" err="1"/>
              <a:t>tzn</a:t>
            </a:r>
            <a:r>
              <a:rPr lang="en-US" dirty="0"/>
              <a:t>.,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zákazník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měnit</a:t>
            </a:r>
            <a:r>
              <a:rPr lang="en-US" dirty="0"/>
              <a:t> </a:t>
            </a:r>
            <a:r>
              <a:rPr lang="en-US" dirty="0" err="1"/>
              <a:t>úroveň</a:t>
            </a:r>
            <a:r>
              <a:rPr lang="en-US" dirty="0"/>
              <a:t> </a:t>
            </a:r>
            <a:r>
              <a:rPr lang="en-US" dirty="0" err="1"/>
              <a:t>poskytovaných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,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výpočetní</a:t>
            </a:r>
            <a:r>
              <a:rPr lang="en-US" dirty="0"/>
              <a:t> </a:t>
            </a:r>
            <a:r>
              <a:rPr lang="en-US" dirty="0" err="1"/>
              <a:t>výkon</a:t>
            </a:r>
            <a:r>
              <a:rPr lang="en-US" dirty="0"/>
              <a:t>, </a:t>
            </a:r>
            <a:r>
              <a:rPr lang="en-US" dirty="0" err="1"/>
              <a:t>kdykoliv</a:t>
            </a:r>
            <a:r>
              <a:rPr lang="en-US" dirty="0"/>
              <a:t> bez </a:t>
            </a:r>
            <a:r>
              <a:rPr lang="en-US" dirty="0" err="1"/>
              <a:t>nutnosti</a:t>
            </a:r>
            <a:r>
              <a:rPr lang="en-US" dirty="0"/>
              <a:t> </a:t>
            </a:r>
            <a:r>
              <a:rPr lang="en-US" dirty="0" err="1"/>
              <a:t>zásahu</a:t>
            </a:r>
            <a:r>
              <a:rPr lang="en-US" dirty="0"/>
              <a:t> </a:t>
            </a:r>
            <a:r>
              <a:rPr lang="en-US" dirty="0" err="1"/>
              <a:t>technika</a:t>
            </a:r>
            <a:r>
              <a:rPr lang="en-US" dirty="0"/>
              <a:t> </a:t>
            </a:r>
            <a:r>
              <a:rPr lang="en-US" dirty="0" err="1"/>
              <a:t>provozovatele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.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všestranný</a:t>
            </a:r>
            <a:r>
              <a:rPr lang="en-US" dirty="0"/>
              <a:t> </a:t>
            </a:r>
            <a:r>
              <a:rPr lang="en-US" dirty="0" err="1"/>
              <a:t>síťový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, </a:t>
            </a:r>
            <a:r>
              <a:rPr lang="en-US" dirty="0" err="1"/>
              <a:t>tzn</a:t>
            </a:r>
            <a:r>
              <a:rPr lang="en-US" dirty="0"/>
              <a:t>.,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dostupné</a:t>
            </a:r>
            <a:r>
              <a:rPr lang="en-US" dirty="0"/>
              <a:t> po </a:t>
            </a:r>
            <a:r>
              <a:rPr lang="en-US" dirty="0" err="1"/>
              <a:t>internetu</a:t>
            </a:r>
            <a:r>
              <a:rPr lang="en-US" dirty="0"/>
              <a:t> a </a:t>
            </a:r>
            <a:r>
              <a:rPr lang="en-US" dirty="0" err="1"/>
              <a:t>přístupné</a:t>
            </a:r>
            <a:r>
              <a:rPr lang="en-US" dirty="0"/>
              <a:t> </a:t>
            </a:r>
            <a:r>
              <a:rPr lang="en-US" dirty="0" err="1"/>
              <a:t>přes</a:t>
            </a:r>
            <a:r>
              <a:rPr lang="en-US" dirty="0"/>
              <a:t> </a:t>
            </a:r>
            <a:r>
              <a:rPr lang="en-US" dirty="0" err="1"/>
              <a:t>standardní</a:t>
            </a:r>
            <a:r>
              <a:rPr lang="en-US" dirty="0"/>
              <a:t> </a:t>
            </a:r>
            <a:r>
              <a:rPr lang="en-US" dirty="0" err="1"/>
              <a:t>mechanismy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umožňují</a:t>
            </a:r>
            <a:r>
              <a:rPr lang="en-US" dirty="0"/>
              <a:t> </a:t>
            </a:r>
            <a:r>
              <a:rPr lang="en-US" dirty="0" err="1"/>
              <a:t>použití</a:t>
            </a:r>
            <a:r>
              <a:rPr lang="en-US" dirty="0"/>
              <a:t> </a:t>
            </a:r>
            <a:r>
              <a:rPr lang="en-US" dirty="0" err="1"/>
              <a:t>různých</a:t>
            </a:r>
            <a:r>
              <a:rPr lang="en-US" dirty="0"/>
              <a:t> </a:t>
            </a:r>
            <a:r>
              <a:rPr lang="en-US" dirty="0" err="1"/>
              <a:t>klientů</a:t>
            </a:r>
            <a:r>
              <a:rPr lang="en-US" dirty="0"/>
              <a:t>, 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již</a:t>
            </a:r>
            <a:r>
              <a:rPr lang="en-US" dirty="0"/>
              <a:t> se </a:t>
            </a:r>
            <a:r>
              <a:rPr lang="en-US" dirty="0" err="1"/>
              <a:t>jedná</a:t>
            </a:r>
            <a:r>
              <a:rPr lang="en-US" dirty="0"/>
              <a:t> o </a:t>
            </a:r>
            <a:r>
              <a:rPr lang="en-US" dirty="0" err="1"/>
              <a:t>různá</a:t>
            </a:r>
            <a:r>
              <a:rPr lang="en-US" dirty="0"/>
              <a:t> </a:t>
            </a:r>
            <a:r>
              <a:rPr lang="en-US" dirty="0" err="1"/>
              <a:t>zařízení</a:t>
            </a:r>
            <a:r>
              <a:rPr lang="en-US" dirty="0"/>
              <a:t> (</a:t>
            </a:r>
            <a:r>
              <a:rPr lang="en-US" dirty="0" err="1"/>
              <a:t>mobilní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, notebook a </a:t>
            </a:r>
            <a:r>
              <a:rPr lang="en-US" dirty="0" err="1"/>
              <a:t>stacionární</a:t>
            </a:r>
            <a:r>
              <a:rPr lang="en-US" dirty="0"/>
              <a:t> </a:t>
            </a:r>
            <a:r>
              <a:rPr lang="en-US" dirty="0" err="1"/>
              <a:t>počítač</a:t>
            </a:r>
            <a:r>
              <a:rPr lang="en-US" dirty="0"/>
              <a:t>), </a:t>
            </a:r>
            <a:r>
              <a:rPr lang="en-US" dirty="0" err="1"/>
              <a:t>anebo</a:t>
            </a:r>
            <a:r>
              <a:rPr lang="en-US" dirty="0"/>
              <a:t> </a:t>
            </a:r>
            <a:r>
              <a:rPr lang="en-US" dirty="0" err="1"/>
              <a:t>různé</a:t>
            </a:r>
            <a:r>
              <a:rPr lang="en-US" dirty="0"/>
              <a:t> </a:t>
            </a:r>
            <a:r>
              <a:rPr lang="en-US" dirty="0" err="1"/>
              <a:t>technologie</a:t>
            </a:r>
            <a:r>
              <a:rPr lang="en-US" dirty="0"/>
              <a:t> (Microsoft Windows, Google Android, Apple iOS).</a:t>
            </a:r>
          </a:p>
          <a:p>
            <a:r>
              <a:rPr lang="en-US" b="1" dirty="0" err="1"/>
              <a:t>Existuje</a:t>
            </a:r>
            <a:r>
              <a:rPr lang="en-US" b="1" dirty="0"/>
              <a:t> </a:t>
            </a:r>
            <a:r>
              <a:rPr lang="en-US" b="1" dirty="0" err="1"/>
              <a:t>zde</a:t>
            </a:r>
            <a:r>
              <a:rPr lang="en-US" b="1" dirty="0"/>
              <a:t> </a:t>
            </a:r>
            <a:r>
              <a:rPr lang="en-US" b="1" dirty="0" err="1"/>
              <a:t>sdílení</a:t>
            </a:r>
            <a:r>
              <a:rPr lang="en-US" b="1" dirty="0"/>
              <a:t> </a:t>
            </a:r>
            <a:r>
              <a:rPr lang="en-US" b="1" dirty="0" err="1"/>
              <a:t>zdrojů</a:t>
            </a:r>
            <a:r>
              <a:rPr lang="en-US" dirty="0"/>
              <a:t>, </a:t>
            </a:r>
            <a:r>
              <a:rPr lang="en-US" dirty="0" err="1"/>
              <a:t>tzn</a:t>
            </a:r>
            <a:r>
              <a:rPr lang="en-US" dirty="0"/>
              <a:t>. </a:t>
            </a:r>
            <a:r>
              <a:rPr lang="en-US" dirty="0" err="1"/>
              <a:t>poskytovatel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</a:t>
            </a:r>
            <a:r>
              <a:rPr lang="en-US" dirty="0" err="1"/>
              <a:t>sdílí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 </a:t>
            </a:r>
            <a:r>
              <a:rPr lang="en-US" dirty="0" err="1"/>
              <a:t>cloudu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několika</a:t>
            </a:r>
            <a:r>
              <a:rPr lang="en-US" dirty="0"/>
              <a:t> </a:t>
            </a:r>
            <a:r>
              <a:rPr lang="en-US" dirty="0" err="1"/>
              <a:t>uživateli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bázi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multi-tenancy </a:t>
            </a:r>
            <a:r>
              <a:rPr lang="en-US" dirty="0" err="1"/>
              <a:t>modelu</a:t>
            </a:r>
            <a:r>
              <a:rPr lang="en-US" dirty="0"/>
              <a:t>. </a:t>
            </a:r>
            <a:r>
              <a:rPr lang="en-US" dirty="0" err="1"/>
              <a:t>Odlišné</a:t>
            </a:r>
            <a:r>
              <a:rPr lang="en-US" dirty="0"/>
              <a:t> (</a:t>
            </a:r>
            <a:r>
              <a:rPr lang="en-US" dirty="0" err="1"/>
              <a:t>fyzické</a:t>
            </a:r>
            <a:r>
              <a:rPr lang="en-US" dirty="0"/>
              <a:t> </a:t>
            </a:r>
            <a:r>
              <a:rPr lang="en-US" dirty="0" err="1"/>
              <a:t>anebo</a:t>
            </a:r>
            <a:r>
              <a:rPr lang="en-US" dirty="0"/>
              <a:t> </a:t>
            </a:r>
            <a:r>
              <a:rPr lang="en-US" dirty="0" err="1"/>
              <a:t>virtuální</a:t>
            </a:r>
            <a:r>
              <a:rPr lang="en-US" dirty="0"/>
              <a:t>) </a:t>
            </a:r>
            <a:r>
              <a:rPr lang="en-US" dirty="0" err="1"/>
              <a:t>zdroje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dynamicky</a:t>
            </a:r>
            <a:r>
              <a:rPr lang="en-US" dirty="0"/>
              <a:t> </a:t>
            </a:r>
            <a:r>
              <a:rPr lang="en-US" dirty="0" err="1"/>
              <a:t>přidělovány</a:t>
            </a:r>
            <a:r>
              <a:rPr lang="en-US" dirty="0"/>
              <a:t> a </a:t>
            </a:r>
            <a:r>
              <a:rPr lang="en-US" dirty="0" err="1"/>
              <a:t>odebírány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požadavku</a:t>
            </a:r>
            <a:r>
              <a:rPr lang="en-US" dirty="0"/>
              <a:t> </a:t>
            </a:r>
            <a:r>
              <a:rPr lang="en-US" dirty="0" err="1"/>
              <a:t>zákazníka</a:t>
            </a:r>
            <a:r>
              <a:rPr lang="en-US" dirty="0"/>
              <a:t>. </a:t>
            </a:r>
            <a:r>
              <a:rPr lang="en-US" dirty="0" err="1"/>
              <a:t>Pravidlem</a:t>
            </a:r>
            <a:r>
              <a:rPr lang="en-US" dirty="0"/>
              <a:t> (pro </a:t>
            </a:r>
            <a:r>
              <a:rPr lang="en-US" dirty="0" err="1"/>
              <a:t>uživatele</a:t>
            </a:r>
            <a:r>
              <a:rPr lang="en-US" dirty="0"/>
              <a:t>) je </a:t>
            </a:r>
            <a:r>
              <a:rPr lang="en-US" dirty="0" err="1"/>
              <a:t>neurčitost</a:t>
            </a:r>
            <a:r>
              <a:rPr lang="en-US" dirty="0"/>
              <a:t> </a:t>
            </a:r>
            <a:r>
              <a:rPr lang="en-US" dirty="0" err="1"/>
              <a:t>pozice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 </a:t>
            </a:r>
            <a:r>
              <a:rPr lang="en-US" dirty="0" err="1"/>
              <a:t>poskytovatele</a:t>
            </a:r>
            <a:r>
              <a:rPr lang="en-US" dirty="0"/>
              <a:t>. </a:t>
            </a:r>
            <a:r>
              <a:rPr lang="en-US" dirty="0" err="1"/>
              <a:t>Zákazník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smí</a:t>
            </a:r>
            <a:r>
              <a:rPr lang="en-US" dirty="0"/>
              <a:t> </a:t>
            </a:r>
            <a:r>
              <a:rPr lang="en-US" dirty="0" err="1"/>
              <a:t>určit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nejvyšší</a:t>
            </a:r>
            <a:r>
              <a:rPr lang="en-US" dirty="0"/>
              <a:t> </a:t>
            </a:r>
            <a:r>
              <a:rPr lang="en-US" dirty="0" err="1"/>
              <a:t>úrovně</a:t>
            </a:r>
            <a:r>
              <a:rPr lang="en-US" dirty="0"/>
              <a:t> </a:t>
            </a:r>
            <a:r>
              <a:rPr lang="en-US" dirty="0" err="1"/>
              <a:t>pozice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cloudu</a:t>
            </a:r>
            <a:r>
              <a:rPr lang="en-US" dirty="0"/>
              <a:t> (</a:t>
            </a:r>
            <a:r>
              <a:rPr lang="en-US" dirty="0" err="1"/>
              <a:t>světadíl</a:t>
            </a:r>
            <a:r>
              <a:rPr lang="en-US" dirty="0"/>
              <a:t>, </a:t>
            </a:r>
            <a:r>
              <a:rPr lang="en-US" dirty="0" err="1"/>
              <a:t>stát</a:t>
            </a:r>
            <a:r>
              <a:rPr lang="en-US" dirty="0"/>
              <a:t> a v </a:t>
            </a:r>
            <a:r>
              <a:rPr lang="en-US" dirty="0" err="1"/>
              <a:t>některých</a:t>
            </a:r>
            <a:r>
              <a:rPr lang="en-US" dirty="0"/>
              <a:t> </a:t>
            </a:r>
            <a:r>
              <a:rPr lang="en-US" dirty="0" err="1"/>
              <a:t>případech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datové</a:t>
            </a:r>
            <a:r>
              <a:rPr lang="en-US" dirty="0"/>
              <a:t> centrum v </a:t>
            </a:r>
            <a:r>
              <a:rPr lang="en-US" dirty="0" err="1"/>
              <a:t>lokalitě</a:t>
            </a:r>
            <a:r>
              <a:rPr lang="en-US" dirty="0"/>
              <a:t>). Je </a:t>
            </a:r>
            <a:r>
              <a:rPr lang="en-US" dirty="0" err="1"/>
              <a:t>nutno</a:t>
            </a:r>
            <a:r>
              <a:rPr lang="en-US" dirty="0"/>
              <a:t> </a:t>
            </a:r>
            <a:r>
              <a:rPr lang="en-US" dirty="0" err="1"/>
              <a:t>počítat</a:t>
            </a:r>
            <a:r>
              <a:rPr lang="en-US" dirty="0"/>
              <a:t> s </a:t>
            </a:r>
            <a:r>
              <a:rPr lang="en-US" dirty="0" err="1"/>
              <a:t>tím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se </a:t>
            </a:r>
            <a:r>
              <a:rPr lang="en-US" dirty="0" err="1"/>
              <a:t>sdílí</a:t>
            </a:r>
            <a:r>
              <a:rPr lang="en-US" dirty="0"/>
              <a:t> </a:t>
            </a:r>
            <a:r>
              <a:rPr lang="en-US" dirty="0" err="1"/>
              <a:t>procesorový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, </a:t>
            </a:r>
            <a:r>
              <a:rPr lang="en-US" dirty="0" err="1"/>
              <a:t>diskový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, </a:t>
            </a:r>
            <a:r>
              <a:rPr lang="en-US" dirty="0" err="1"/>
              <a:t>operační</a:t>
            </a:r>
            <a:r>
              <a:rPr lang="en-US" dirty="0"/>
              <a:t> </a:t>
            </a:r>
            <a:r>
              <a:rPr lang="en-US" dirty="0" err="1"/>
              <a:t>paměť</a:t>
            </a:r>
            <a:r>
              <a:rPr lang="en-US" dirty="0"/>
              <a:t> a </a:t>
            </a:r>
            <a:r>
              <a:rPr lang="en-US" dirty="0" err="1"/>
              <a:t>síťová</a:t>
            </a:r>
            <a:r>
              <a:rPr lang="en-US" dirty="0"/>
              <a:t> </a:t>
            </a:r>
            <a:r>
              <a:rPr lang="en-US" dirty="0" err="1"/>
              <a:t>konektivita</a:t>
            </a:r>
            <a:r>
              <a:rPr lang="en-US" dirty="0"/>
              <a:t> a </a:t>
            </a:r>
            <a:r>
              <a:rPr lang="en-US" dirty="0" err="1"/>
              <a:t>tyty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 je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smlouvou</a:t>
            </a:r>
            <a:r>
              <a:rPr lang="en-US" dirty="0"/>
              <a:t> </a:t>
            </a:r>
            <a:r>
              <a:rPr lang="en-US" dirty="0" err="1"/>
              <a:t>stanovit</a:t>
            </a:r>
            <a:r>
              <a:rPr lang="en-US" dirty="0"/>
              <a:t>, a to </a:t>
            </a:r>
            <a:r>
              <a:rPr lang="en-US" dirty="0" err="1"/>
              <a:t>smlouvou</a:t>
            </a:r>
            <a:r>
              <a:rPr lang="en-US" dirty="0"/>
              <a:t> o </a:t>
            </a:r>
            <a:r>
              <a:rPr lang="en-US" b="1" dirty="0" err="1"/>
              <a:t>poskytování</a:t>
            </a:r>
            <a:r>
              <a:rPr lang="en-US" b="1" dirty="0"/>
              <a:t> </a:t>
            </a:r>
            <a:r>
              <a:rPr lang="en-US" b="1" dirty="0" err="1"/>
              <a:t>služeb</a:t>
            </a:r>
            <a:r>
              <a:rPr lang="en-US" b="1" dirty="0"/>
              <a:t> (service level agreement, SLA).</a:t>
            </a:r>
          </a:p>
          <a:p>
            <a:r>
              <a:rPr lang="en-US" b="1" dirty="0" err="1"/>
              <a:t>Existuje</a:t>
            </a:r>
            <a:r>
              <a:rPr lang="en-US" b="1" dirty="0"/>
              <a:t> </a:t>
            </a:r>
            <a:r>
              <a:rPr lang="en-US" b="1" dirty="0" err="1"/>
              <a:t>zde</a:t>
            </a:r>
            <a:r>
              <a:rPr lang="en-US" b="1" dirty="0"/>
              <a:t> </a:t>
            </a:r>
            <a:r>
              <a:rPr lang="en-US" b="1" dirty="0" err="1"/>
              <a:t>okamžitá</a:t>
            </a:r>
            <a:r>
              <a:rPr lang="en-US" b="1" dirty="0"/>
              <a:t> </a:t>
            </a:r>
            <a:r>
              <a:rPr lang="en-US" b="1" dirty="0" err="1"/>
              <a:t>elasticita</a:t>
            </a:r>
            <a:r>
              <a:rPr lang="en-US" b="1" dirty="0"/>
              <a:t> a </a:t>
            </a:r>
            <a:r>
              <a:rPr lang="en-US" b="1" dirty="0" err="1"/>
              <a:t>škálovatelnost</a:t>
            </a:r>
            <a:r>
              <a:rPr lang="en-US" dirty="0"/>
              <a:t>, </a:t>
            </a:r>
            <a:r>
              <a:rPr lang="en-US" dirty="0" err="1"/>
              <a:t>tzn</a:t>
            </a:r>
            <a:r>
              <a:rPr lang="en-US" dirty="0"/>
              <a:t>. </a:t>
            </a:r>
            <a:r>
              <a:rPr lang="en-US" dirty="0" err="1"/>
              <a:t>zákazník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určit</a:t>
            </a:r>
            <a:r>
              <a:rPr lang="en-US" dirty="0"/>
              <a:t> </a:t>
            </a:r>
            <a:r>
              <a:rPr lang="en-US" dirty="0" err="1"/>
              <a:t>maximální</a:t>
            </a:r>
            <a:r>
              <a:rPr lang="en-US" dirty="0"/>
              <a:t> </a:t>
            </a:r>
            <a:r>
              <a:rPr lang="en-US" dirty="0" err="1"/>
              <a:t>výkon</a:t>
            </a:r>
            <a:r>
              <a:rPr lang="en-US" dirty="0"/>
              <a:t> </a:t>
            </a:r>
            <a:r>
              <a:rPr lang="en-US" dirty="0" err="1"/>
              <a:t>cloudu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a </a:t>
            </a:r>
            <a:r>
              <a:rPr lang="en-US" dirty="0" err="1"/>
              <a:t>omezit</a:t>
            </a:r>
            <a:r>
              <a:rPr lang="en-US" dirty="0"/>
              <a:t> 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výdaje</a:t>
            </a:r>
            <a:r>
              <a:rPr lang="en-US" dirty="0"/>
              <a:t> </a:t>
            </a:r>
            <a:r>
              <a:rPr lang="en-US" dirty="0" err="1"/>
              <a:t>anebo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ponechat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</a:t>
            </a:r>
            <a:r>
              <a:rPr lang="en-US" dirty="0" err="1"/>
              <a:t>nastavené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automatické</a:t>
            </a:r>
            <a:r>
              <a:rPr lang="en-US" dirty="0"/>
              <a:t> </a:t>
            </a:r>
            <a:r>
              <a:rPr lang="en-US" dirty="0" err="1"/>
              <a:t>škálování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přizpůsobovat</a:t>
            </a:r>
            <a:r>
              <a:rPr lang="en-US" dirty="0"/>
              <a:t> </a:t>
            </a:r>
            <a:r>
              <a:rPr lang="en-US" dirty="0" err="1"/>
              <a:t>výkon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aktuální</a:t>
            </a:r>
            <a:r>
              <a:rPr lang="en-US" dirty="0"/>
              <a:t> </a:t>
            </a:r>
            <a:r>
              <a:rPr lang="en-US" dirty="0" err="1"/>
              <a:t>zátěže</a:t>
            </a:r>
            <a:r>
              <a:rPr lang="en-US" dirty="0"/>
              <a:t>. </a:t>
            </a:r>
            <a:r>
              <a:rPr lang="en-US" dirty="0" err="1"/>
              <a:t>Platí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změny</a:t>
            </a:r>
            <a:r>
              <a:rPr lang="en-US" dirty="0"/>
              <a:t> by se </a:t>
            </a:r>
            <a:r>
              <a:rPr lang="en-US" dirty="0" err="1"/>
              <a:t>měly</a:t>
            </a:r>
            <a:r>
              <a:rPr lang="en-US" dirty="0"/>
              <a:t> </a:t>
            </a:r>
            <a:r>
              <a:rPr lang="en-US" dirty="0" err="1"/>
              <a:t>projevit</a:t>
            </a:r>
            <a:r>
              <a:rPr lang="en-US" dirty="0"/>
              <a:t> </a:t>
            </a:r>
            <a:r>
              <a:rPr lang="en-US" dirty="0" err="1"/>
              <a:t>okamžitě</a:t>
            </a:r>
            <a:r>
              <a:rPr lang="en-US" dirty="0"/>
              <a:t>.</a:t>
            </a:r>
          </a:p>
          <a:p>
            <a:r>
              <a:rPr lang="en-US" b="1" dirty="0" err="1"/>
              <a:t>Konzumace</a:t>
            </a:r>
            <a:r>
              <a:rPr lang="en-US" b="1" dirty="0"/>
              <a:t> </a:t>
            </a:r>
            <a:r>
              <a:rPr lang="en-US" b="1" dirty="0" err="1"/>
              <a:t>služeb</a:t>
            </a:r>
            <a:r>
              <a:rPr lang="en-US" b="1" dirty="0"/>
              <a:t> je </a:t>
            </a:r>
            <a:r>
              <a:rPr lang="en-US" b="1" dirty="0" err="1"/>
              <a:t>měřena</a:t>
            </a:r>
            <a:r>
              <a:rPr lang="en-US" dirty="0"/>
              <a:t>, </a:t>
            </a:r>
            <a:r>
              <a:rPr lang="en-US" dirty="0" err="1"/>
              <a:t>tzn</a:t>
            </a:r>
            <a:r>
              <a:rPr lang="en-US" dirty="0"/>
              <a:t>.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systém</a:t>
            </a:r>
            <a:r>
              <a:rPr lang="en-US" dirty="0"/>
              <a:t> </a:t>
            </a:r>
            <a:r>
              <a:rPr lang="en-US" dirty="0" err="1"/>
              <a:t>automaticky</a:t>
            </a:r>
            <a:r>
              <a:rPr lang="en-US" dirty="0"/>
              <a:t> </a:t>
            </a:r>
            <a:r>
              <a:rPr lang="en-US" dirty="0" err="1"/>
              <a:t>kontroluje</a:t>
            </a:r>
            <a:r>
              <a:rPr lang="en-US" dirty="0"/>
              <a:t> (a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optimalizuje</a:t>
            </a:r>
            <a:r>
              <a:rPr lang="en-US" dirty="0"/>
              <a:t>) </a:t>
            </a:r>
            <a:r>
              <a:rPr lang="en-US" dirty="0" err="1"/>
              <a:t>využívané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 a 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účtuje</a:t>
            </a:r>
            <a:r>
              <a:rPr lang="en-US" dirty="0"/>
              <a:t> </a:t>
            </a:r>
            <a:r>
              <a:rPr lang="en-US" dirty="0" err="1"/>
              <a:t>metodou</a:t>
            </a:r>
            <a:r>
              <a:rPr lang="en-US" dirty="0"/>
              <a:t> pay-as-you-go. </a:t>
            </a:r>
            <a:r>
              <a:rPr lang="en-US" dirty="0" err="1"/>
              <a:t>Zdroje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monitorovány</a:t>
            </a:r>
            <a:r>
              <a:rPr lang="en-US" dirty="0"/>
              <a:t>, </a:t>
            </a:r>
            <a:r>
              <a:rPr lang="en-US" dirty="0" err="1"/>
              <a:t>kontrolovány</a:t>
            </a:r>
            <a:r>
              <a:rPr lang="en-US" dirty="0"/>
              <a:t> a </a:t>
            </a:r>
            <a:r>
              <a:rPr lang="en-US" dirty="0" err="1"/>
              <a:t>reportovány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aby </a:t>
            </a:r>
            <a:r>
              <a:rPr lang="en-US" dirty="0" err="1"/>
              <a:t>umožnily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/>
              <a:t>užití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 pro </a:t>
            </a:r>
            <a:r>
              <a:rPr lang="en-US" dirty="0" err="1"/>
              <a:t>poskytovatele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pro </a:t>
            </a:r>
            <a:r>
              <a:rPr lang="en-US" dirty="0" err="1"/>
              <a:t>zákazníka</a:t>
            </a:r>
            <a:r>
              <a:rPr lang="en-US" dirty="0"/>
              <a:t> </a:t>
            </a:r>
            <a:r>
              <a:rPr lang="en-US" dirty="0" err="1"/>
              <a:t>využívaných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EF5350-BF3C-4C4D-8FA5-F032BBE84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37DB761-C047-434C-B2F9-3C8009A4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5571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08184D-F27B-4814-BD2B-F9CEDDBC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</a:t>
            </a:r>
            <a:r>
              <a:rPr lang="en-US" dirty="0" err="1"/>
              <a:t>odely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 cloud </a:t>
            </a:r>
            <a:r>
              <a:rPr lang="en-US" dirty="0" err="1"/>
              <a:t>computingu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400255-4419-4F36-888F-0783081C8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b="1" dirty="0" err="1"/>
              <a:t>Poskytnutí</a:t>
            </a:r>
            <a:r>
              <a:rPr lang="en-US" b="1" dirty="0"/>
              <a:t> </a:t>
            </a:r>
            <a:r>
              <a:rPr lang="en-US" b="1" dirty="0" err="1"/>
              <a:t>softwaru</a:t>
            </a:r>
            <a:r>
              <a:rPr lang="en-US" b="1" dirty="0"/>
              <a:t> </a:t>
            </a:r>
            <a:r>
              <a:rPr lang="en-US" b="1" dirty="0" err="1"/>
              <a:t>jako</a:t>
            </a:r>
            <a:r>
              <a:rPr lang="en-US" b="1" dirty="0"/>
              <a:t> </a:t>
            </a:r>
            <a:r>
              <a:rPr lang="en-US" b="1" dirty="0" err="1"/>
              <a:t>služby</a:t>
            </a:r>
            <a:r>
              <a:rPr lang="en-US" b="1" dirty="0"/>
              <a:t> (software as a service, SaaS). </a:t>
            </a:r>
            <a:r>
              <a:rPr lang="en-US" dirty="0"/>
              <a:t>V </a:t>
            </a:r>
            <a:r>
              <a:rPr lang="en-US" dirty="0" err="1"/>
              <a:t>tomto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zákazníkovi</a:t>
            </a:r>
            <a:r>
              <a:rPr lang="en-US" dirty="0"/>
              <a:t> </a:t>
            </a:r>
            <a:r>
              <a:rPr lang="en-US" dirty="0" err="1"/>
              <a:t>poskytovány</a:t>
            </a:r>
            <a:r>
              <a:rPr lang="en-US" dirty="0"/>
              <a:t> </a:t>
            </a:r>
            <a:r>
              <a:rPr lang="en-US" dirty="0" err="1"/>
              <a:t>aplikace</a:t>
            </a:r>
            <a:r>
              <a:rPr lang="en-US" dirty="0"/>
              <a:t> </a:t>
            </a:r>
            <a:r>
              <a:rPr lang="en-US" dirty="0" err="1"/>
              <a:t>provozované</a:t>
            </a:r>
            <a:r>
              <a:rPr lang="en-US" dirty="0"/>
              <a:t> </a:t>
            </a:r>
            <a:r>
              <a:rPr lang="en-US" dirty="0" err="1"/>
              <a:t>poskytovatelem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jím</a:t>
            </a:r>
            <a:r>
              <a:rPr lang="en-US" dirty="0"/>
              <a:t> </a:t>
            </a:r>
            <a:r>
              <a:rPr lang="en-US" dirty="0" err="1"/>
              <a:t>pronajaté</a:t>
            </a:r>
            <a:r>
              <a:rPr lang="en-US" dirty="0"/>
              <a:t> </a:t>
            </a:r>
            <a:r>
              <a:rPr lang="en-US" dirty="0" err="1"/>
              <a:t>platformě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infrastruktuře</a:t>
            </a:r>
            <a:r>
              <a:rPr lang="en-US" dirty="0"/>
              <a:t>. </a:t>
            </a:r>
            <a:r>
              <a:rPr lang="en-US" dirty="0" err="1"/>
              <a:t>Služby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dostupné</a:t>
            </a:r>
            <a:r>
              <a:rPr lang="en-US" dirty="0"/>
              <a:t> z </a:t>
            </a:r>
            <a:r>
              <a:rPr lang="en-US" dirty="0" err="1"/>
              <a:t>různorodého</a:t>
            </a:r>
            <a:r>
              <a:rPr lang="en-US" dirty="0"/>
              <a:t> </a:t>
            </a:r>
            <a:r>
              <a:rPr lang="en-US" dirty="0" err="1"/>
              <a:t>prostředí</a:t>
            </a:r>
            <a:r>
              <a:rPr lang="en-US" dirty="0"/>
              <a:t> a pro </a:t>
            </a:r>
            <a:r>
              <a:rPr lang="en-US" dirty="0" err="1"/>
              <a:t>přístup</a:t>
            </a:r>
            <a:r>
              <a:rPr lang="en-US" dirty="0"/>
              <a:t> k </a:t>
            </a:r>
            <a:r>
              <a:rPr lang="en-US" dirty="0" err="1"/>
              <a:t>funkcím</a:t>
            </a:r>
            <a:r>
              <a:rPr lang="en-US" dirty="0"/>
              <a:t> </a:t>
            </a:r>
            <a:r>
              <a:rPr lang="en-US" dirty="0" err="1"/>
              <a:t>aplikace</a:t>
            </a:r>
            <a:r>
              <a:rPr lang="en-US" dirty="0"/>
              <a:t> je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užít</a:t>
            </a:r>
            <a:r>
              <a:rPr lang="en-US" dirty="0"/>
              <a:t> </a:t>
            </a:r>
            <a:r>
              <a:rPr lang="en-US" dirty="0" err="1"/>
              <a:t>různé</a:t>
            </a:r>
            <a:r>
              <a:rPr lang="en-US" dirty="0"/>
              <a:t> </a:t>
            </a:r>
            <a:r>
              <a:rPr lang="en-US" dirty="0" err="1"/>
              <a:t>klientské</a:t>
            </a:r>
            <a:r>
              <a:rPr lang="en-US" dirty="0"/>
              <a:t> </a:t>
            </a:r>
            <a:r>
              <a:rPr lang="en-US" dirty="0" err="1"/>
              <a:t>prostředí</a:t>
            </a:r>
            <a:r>
              <a:rPr lang="en-US" dirty="0"/>
              <a:t> (</a:t>
            </a:r>
            <a:r>
              <a:rPr lang="en-US" dirty="0" err="1"/>
              <a:t>koncové</a:t>
            </a:r>
            <a:r>
              <a:rPr lang="en-US" dirty="0"/>
              <a:t> </a:t>
            </a:r>
            <a:r>
              <a:rPr lang="en-US" dirty="0" err="1"/>
              <a:t>počítače</a:t>
            </a:r>
            <a:r>
              <a:rPr lang="en-US" dirty="0"/>
              <a:t> s </a:t>
            </a:r>
            <a:r>
              <a:rPr lang="en-US" dirty="0" err="1"/>
              <a:t>různými</a:t>
            </a:r>
            <a:r>
              <a:rPr lang="en-US" dirty="0"/>
              <a:t> </a:t>
            </a:r>
            <a:r>
              <a:rPr lang="en-US" dirty="0" err="1"/>
              <a:t>operačními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), ale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uživatelských</a:t>
            </a:r>
            <a:r>
              <a:rPr lang="en-US" dirty="0"/>
              <a:t> </a:t>
            </a:r>
            <a:r>
              <a:rPr lang="en-US" dirty="0" err="1"/>
              <a:t>aplikací</a:t>
            </a:r>
            <a:r>
              <a:rPr lang="en-US" dirty="0"/>
              <a:t>, a to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/>
              <a:t>dohodnutého</a:t>
            </a:r>
            <a:r>
              <a:rPr lang="en-US" dirty="0"/>
              <a:t> </a:t>
            </a:r>
            <a:r>
              <a:rPr lang="en-US" dirty="0" err="1"/>
              <a:t>rozhraní</a:t>
            </a:r>
            <a:r>
              <a:rPr lang="en-US" dirty="0"/>
              <a:t>. </a:t>
            </a:r>
            <a:r>
              <a:rPr lang="en-US" dirty="0" err="1"/>
              <a:t>Zákazník</a:t>
            </a:r>
            <a:r>
              <a:rPr lang="en-US" dirty="0"/>
              <a:t> u 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kategorie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 </a:t>
            </a:r>
            <a:r>
              <a:rPr lang="en-US" dirty="0" err="1"/>
              <a:t>nenastavuje</a:t>
            </a:r>
            <a:r>
              <a:rPr lang="en-US" dirty="0"/>
              <a:t> ani </a:t>
            </a:r>
            <a:r>
              <a:rPr lang="en-US" dirty="0" err="1"/>
              <a:t>nekontroluje</a:t>
            </a:r>
            <a:r>
              <a:rPr lang="en-US" dirty="0"/>
              <a:t> </a:t>
            </a:r>
            <a:r>
              <a:rPr lang="en-US" dirty="0" err="1"/>
              <a:t>platformu</a:t>
            </a:r>
            <a:r>
              <a:rPr lang="en-US" dirty="0"/>
              <a:t> ani </a:t>
            </a:r>
            <a:r>
              <a:rPr lang="en-US" dirty="0" err="1"/>
              <a:t>infrastrukturu</a:t>
            </a:r>
            <a:r>
              <a:rPr lang="en-US" dirty="0"/>
              <a:t> (</a:t>
            </a:r>
            <a:r>
              <a:rPr lang="en-US" dirty="0" err="1"/>
              <a:t>síť</a:t>
            </a:r>
            <a:r>
              <a:rPr lang="en-US" dirty="0"/>
              <a:t>, </a:t>
            </a:r>
            <a:r>
              <a:rPr lang="en-US" dirty="0" err="1"/>
              <a:t>servery</a:t>
            </a:r>
            <a:r>
              <a:rPr lang="en-US" dirty="0"/>
              <a:t>, </a:t>
            </a:r>
            <a:r>
              <a:rPr lang="en-US" dirty="0" err="1"/>
              <a:t>operační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, </a:t>
            </a:r>
            <a:r>
              <a:rPr lang="en-US" dirty="0" err="1"/>
              <a:t>datová</a:t>
            </a:r>
            <a:r>
              <a:rPr lang="en-US" dirty="0"/>
              <a:t> </a:t>
            </a:r>
            <a:r>
              <a:rPr lang="en-US" dirty="0" err="1"/>
              <a:t>úložiště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aplikace</a:t>
            </a:r>
            <a:r>
              <a:rPr lang="en-US" dirty="0"/>
              <a:t> </a:t>
            </a:r>
            <a:r>
              <a:rPr lang="en-US" dirty="0" err="1"/>
              <a:t>provozovány</a:t>
            </a:r>
            <a:r>
              <a:rPr lang="en-US" dirty="0"/>
              <a:t>), ale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(do </a:t>
            </a:r>
            <a:r>
              <a:rPr lang="en-US" dirty="0" err="1"/>
              <a:t>dohodnuté</a:t>
            </a:r>
            <a:r>
              <a:rPr lang="en-US" dirty="0"/>
              <a:t> </a:t>
            </a:r>
            <a:r>
              <a:rPr lang="en-US" dirty="0" err="1"/>
              <a:t>míry</a:t>
            </a:r>
            <a:r>
              <a:rPr lang="en-US" dirty="0"/>
              <a:t>) </a:t>
            </a:r>
            <a:r>
              <a:rPr lang="en-US" dirty="0" err="1"/>
              <a:t>přizpůsobovat</a:t>
            </a:r>
            <a:r>
              <a:rPr lang="en-US" dirty="0"/>
              <a:t> </a:t>
            </a:r>
            <a:r>
              <a:rPr lang="en-US" dirty="0" err="1"/>
              <a:t>aplikace</a:t>
            </a:r>
            <a:r>
              <a:rPr lang="en-US" dirty="0"/>
              <a:t>.</a:t>
            </a:r>
            <a:endParaRPr lang="sk-SK" dirty="0"/>
          </a:p>
          <a:p>
            <a:pPr algn="just"/>
            <a:endParaRPr lang="en-US" dirty="0"/>
          </a:p>
          <a:p>
            <a:pPr algn="just"/>
            <a:r>
              <a:rPr lang="en-US" b="1" dirty="0" err="1"/>
              <a:t>Poskytnutí</a:t>
            </a:r>
            <a:r>
              <a:rPr lang="en-US" b="1" dirty="0"/>
              <a:t> </a:t>
            </a:r>
            <a:r>
              <a:rPr lang="en-US" b="1" dirty="0" err="1"/>
              <a:t>výpočetní</a:t>
            </a:r>
            <a:r>
              <a:rPr lang="en-US" b="1" dirty="0"/>
              <a:t> platformy </a:t>
            </a:r>
            <a:r>
              <a:rPr lang="en-US" b="1" dirty="0" err="1"/>
              <a:t>jako</a:t>
            </a:r>
            <a:r>
              <a:rPr lang="en-US" b="1" dirty="0"/>
              <a:t> </a:t>
            </a:r>
            <a:r>
              <a:rPr lang="en-US" b="1" dirty="0" err="1"/>
              <a:t>služby</a:t>
            </a:r>
            <a:r>
              <a:rPr lang="en-US" b="1" dirty="0"/>
              <a:t> (platform as a service, PaaS). </a:t>
            </a:r>
            <a:r>
              <a:rPr lang="en-US" dirty="0" err="1"/>
              <a:t>Zákazníkovi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poskytovány</a:t>
            </a:r>
            <a:r>
              <a:rPr lang="en-US" dirty="0"/>
              <a:t> </a:t>
            </a:r>
            <a:r>
              <a:rPr lang="en-US" dirty="0" err="1"/>
              <a:t>kompletní</a:t>
            </a:r>
            <a:r>
              <a:rPr lang="en-US" dirty="0"/>
              <a:t> </a:t>
            </a:r>
            <a:r>
              <a:rPr lang="en-US" dirty="0" err="1"/>
              <a:t>prostředky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mu </a:t>
            </a:r>
            <a:r>
              <a:rPr lang="en-US" dirty="0" err="1"/>
              <a:t>umožní</a:t>
            </a:r>
            <a:r>
              <a:rPr lang="en-US" dirty="0"/>
              <a:t> </a:t>
            </a:r>
            <a:r>
              <a:rPr lang="en-US" dirty="0" err="1"/>
              <a:t>vyvinout</a:t>
            </a:r>
            <a:r>
              <a:rPr lang="en-US" dirty="0"/>
              <a:t> </a:t>
            </a:r>
            <a:r>
              <a:rPr lang="en-US" dirty="0" err="1"/>
              <a:t>aplikaci</a:t>
            </a:r>
            <a:r>
              <a:rPr lang="en-US" dirty="0"/>
              <a:t> a </a:t>
            </a:r>
            <a:r>
              <a:rPr lang="en-US" dirty="0" err="1"/>
              <a:t>zároveň</a:t>
            </a:r>
            <a:r>
              <a:rPr lang="en-US" dirty="0"/>
              <a:t> ji </a:t>
            </a:r>
            <a:r>
              <a:rPr lang="en-US" dirty="0" err="1"/>
              <a:t>provozovat</a:t>
            </a:r>
            <a:r>
              <a:rPr lang="en-US" dirty="0"/>
              <a:t>, </a:t>
            </a:r>
            <a:r>
              <a:rPr lang="en-US" dirty="0" err="1"/>
              <a:t>anebo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je mu </a:t>
            </a:r>
            <a:r>
              <a:rPr lang="en-US" dirty="0" err="1"/>
              <a:t>umožněno</a:t>
            </a:r>
            <a:r>
              <a:rPr lang="en-US" dirty="0"/>
              <a:t> </a:t>
            </a:r>
            <a:r>
              <a:rPr lang="en-US" dirty="0" err="1"/>
              <a:t>nasadit</a:t>
            </a:r>
            <a:r>
              <a:rPr lang="en-US" dirty="0"/>
              <a:t> a </a:t>
            </a:r>
            <a:r>
              <a:rPr lang="en-US" dirty="0" err="1"/>
              <a:t>provozovat</a:t>
            </a:r>
            <a:r>
              <a:rPr lang="en-US" dirty="0"/>
              <a:t> </a:t>
            </a:r>
            <a:r>
              <a:rPr lang="en-US" dirty="0" err="1"/>
              <a:t>aplikaci</a:t>
            </a:r>
            <a:r>
              <a:rPr lang="en-US" dirty="0"/>
              <a:t> </a:t>
            </a:r>
            <a:r>
              <a:rPr lang="en-US" dirty="0" err="1"/>
              <a:t>získanou</a:t>
            </a:r>
            <a:r>
              <a:rPr lang="en-US" dirty="0"/>
              <a:t> od 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.</a:t>
            </a:r>
            <a:endParaRPr lang="sk-SK" dirty="0"/>
          </a:p>
          <a:p>
            <a:pPr algn="just"/>
            <a:endParaRPr lang="en-US" dirty="0"/>
          </a:p>
          <a:p>
            <a:pPr algn="just"/>
            <a:r>
              <a:rPr lang="en-US" b="1" dirty="0" err="1"/>
              <a:t>Poskytnutí</a:t>
            </a:r>
            <a:r>
              <a:rPr lang="en-US" b="1" dirty="0"/>
              <a:t> </a:t>
            </a:r>
            <a:r>
              <a:rPr lang="en-US" b="1" dirty="0" err="1"/>
              <a:t>infrastruktury</a:t>
            </a:r>
            <a:r>
              <a:rPr lang="en-US" b="1" dirty="0"/>
              <a:t> </a:t>
            </a:r>
            <a:r>
              <a:rPr lang="en-US" b="1" dirty="0" err="1"/>
              <a:t>jako</a:t>
            </a:r>
            <a:r>
              <a:rPr lang="en-US" b="1" dirty="0"/>
              <a:t> </a:t>
            </a:r>
            <a:r>
              <a:rPr lang="en-US" b="1" dirty="0" err="1"/>
              <a:t>služby</a:t>
            </a:r>
            <a:r>
              <a:rPr lang="en-US" b="1" dirty="0"/>
              <a:t> (</a:t>
            </a:r>
            <a:r>
              <a:rPr lang="en-US" b="1" dirty="0" err="1"/>
              <a:t>infrastructuce</a:t>
            </a:r>
            <a:r>
              <a:rPr lang="en-US" b="1" dirty="0"/>
              <a:t> as a service, IaaS). </a:t>
            </a:r>
            <a:r>
              <a:rPr lang="en-US" dirty="0" err="1"/>
              <a:t>Zákazníkovi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v </a:t>
            </a:r>
            <a:r>
              <a:rPr lang="en-US" dirty="0" err="1"/>
              <a:t>tomto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 </a:t>
            </a:r>
            <a:r>
              <a:rPr lang="en-US" dirty="0" err="1"/>
              <a:t>přímo</a:t>
            </a:r>
            <a:r>
              <a:rPr lang="en-US" dirty="0"/>
              <a:t> </a:t>
            </a:r>
            <a:r>
              <a:rPr lang="en-US" dirty="0" err="1"/>
              <a:t>poskytovány</a:t>
            </a:r>
            <a:r>
              <a:rPr lang="en-US" dirty="0"/>
              <a:t> </a:t>
            </a:r>
            <a:r>
              <a:rPr lang="en-US" dirty="0" err="1"/>
              <a:t>výpočetní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nasadit</a:t>
            </a:r>
            <a:r>
              <a:rPr lang="en-US" dirty="0"/>
              <a:t> </a:t>
            </a:r>
            <a:r>
              <a:rPr lang="en-US" dirty="0" err="1"/>
              <a:t>libovolný</a:t>
            </a:r>
            <a:r>
              <a:rPr lang="en-US" dirty="0"/>
              <a:t> software,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operačního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a </a:t>
            </a:r>
            <a:r>
              <a:rPr lang="en-US" dirty="0" err="1"/>
              <a:t>aplikací</a:t>
            </a:r>
            <a:r>
              <a:rPr lang="en-US" dirty="0"/>
              <a:t>.</a:t>
            </a:r>
            <a:endParaRPr lang="sk-S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96555D-933C-4C7E-B05C-4D535BC4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E52AADE-8276-4236-81C9-83D5FCD8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0597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1F84CB-9295-4BA7-969B-104DFD884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</a:t>
            </a:r>
            <a:r>
              <a:rPr lang="en-US" dirty="0" err="1"/>
              <a:t>říklady</a:t>
            </a:r>
            <a:r>
              <a:rPr lang="en-US" dirty="0"/>
              <a:t> </a:t>
            </a:r>
            <a:r>
              <a:rPr lang="en-US" dirty="0" err="1"/>
              <a:t>cloudových</a:t>
            </a:r>
            <a:r>
              <a:rPr lang="en-US" dirty="0"/>
              <a:t> </a:t>
            </a:r>
            <a:r>
              <a:rPr lang="en-US" dirty="0" err="1"/>
              <a:t>služeb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8BD041-4832-4984-9DC0-A4B2B059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DA07BE9-A27F-4AF0-9A59-3A7DEB57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48</a:t>
            </a:fld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74E110E-66FF-4FBC-9F02-2D3D1DDDA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792"/>
            <a:ext cx="9144000" cy="442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990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52EB59-5FD7-4787-B4EA-8CF8811D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Modely </a:t>
            </a:r>
            <a:r>
              <a:rPr lang="en-US" dirty="0" err="1"/>
              <a:t>nasazení</a:t>
            </a:r>
            <a:r>
              <a:rPr lang="en-US" dirty="0"/>
              <a:t> </a:t>
            </a:r>
            <a:r>
              <a:rPr lang="en-US" dirty="0" err="1"/>
              <a:t>cloudových</a:t>
            </a:r>
            <a:r>
              <a:rPr lang="en-US" dirty="0"/>
              <a:t> </a:t>
            </a:r>
            <a:r>
              <a:rPr lang="en-US" dirty="0" err="1"/>
              <a:t>služeb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6ABF4B-F8EE-4095-ABE5-B20C7A63A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Veřejný</a:t>
            </a:r>
            <a:r>
              <a:rPr lang="en-US" b="1" dirty="0"/>
              <a:t> cloud </a:t>
            </a:r>
            <a:r>
              <a:rPr lang="en-US" dirty="0" err="1"/>
              <a:t>představuje</a:t>
            </a:r>
            <a:r>
              <a:rPr lang="en-US" dirty="0"/>
              <a:t> </a:t>
            </a:r>
            <a:r>
              <a:rPr lang="en-US" dirty="0" err="1"/>
              <a:t>takový</a:t>
            </a:r>
            <a:r>
              <a:rPr lang="en-US" dirty="0"/>
              <a:t> model, </a:t>
            </a:r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jistá</a:t>
            </a:r>
            <a:r>
              <a:rPr lang="en-US" dirty="0"/>
              <a:t> </a:t>
            </a:r>
            <a:r>
              <a:rPr lang="en-US" dirty="0" err="1"/>
              <a:t>organizace</a:t>
            </a:r>
            <a:r>
              <a:rPr lang="en-US" dirty="0"/>
              <a:t> </a:t>
            </a:r>
            <a:r>
              <a:rPr lang="en-US" dirty="0" err="1"/>
              <a:t>vybudovala</a:t>
            </a:r>
            <a:r>
              <a:rPr lang="en-US" dirty="0"/>
              <a:t> </a:t>
            </a:r>
            <a:r>
              <a:rPr lang="en-US" dirty="0" err="1"/>
              <a:t>vhodné</a:t>
            </a:r>
            <a:r>
              <a:rPr lang="en-US" dirty="0"/>
              <a:t> </a:t>
            </a:r>
            <a:r>
              <a:rPr lang="en-US" dirty="0" err="1"/>
              <a:t>prostředí</a:t>
            </a:r>
            <a:r>
              <a:rPr lang="en-US" dirty="0"/>
              <a:t> a </a:t>
            </a:r>
            <a:r>
              <a:rPr lang="en-US" dirty="0" err="1"/>
              <a:t>následně</a:t>
            </a:r>
            <a:r>
              <a:rPr lang="en-US" dirty="0"/>
              <a:t> </a:t>
            </a:r>
            <a:r>
              <a:rPr lang="en-US" dirty="0" err="1"/>
              <a:t>jiným</a:t>
            </a:r>
            <a:r>
              <a:rPr lang="en-US" dirty="0"/>
              <a:t> </a:t>
            </a:r>
            <a:r>
              <a:rPr lang="en-US" dirty="0" err="1"/>
              <a:t>organizacím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jednotlivcům</a:t>
            </a:r>
            <a:r>
              <a:rPr lang="en-US" dirty="0"/>
              <a:t> </a:t>
            </a:r>
            <a:r>
              <a:rPr lang="en-US" dirty="0" err="1"/>
              <a:t>poskytuje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v </a:t>
            </a:r>
            <a:r>
              <a:rPr lang="en-US" dirty="0" err="1"/>
              <a:t>některém</a:t>
            </a:r>
            <a:r>
              <a:rPr lang="en-US" dirty="0"/>
              <a:t> z </a:t>
            </a:r>
            <a:r>
              <a:rPr lang="en-US" dirty="0" err="1"/>
              <a:t>výše</a:t>
            </a:r>
            <a:r>
              <a:rPr lang="en-US" dirty="0"/>
              <a:t> </a:t>
            </a:r>
            <a:r>
              <a:rPr lang="en-US" dirty="0" err="1"/>
              <a:t>uvedených</a:t>
            </a:r>
            <a:r>
              <a:rPr lang="en-US" dirty="0"/>
              <a:t> </a:t>
            </a:r>
            <a:r>
              <a:rPr lang="en-US" dirty="0" err="1"/>
              <a:t>modelů</a:t>
            </a:r>
            <a:r>
              <a:rPr lang="en-US" dirty="0"/>
              <a:t> </a:t>
            </a:r>
            <a:r>
              <a:rPr lang="en-US" dirty="0" err="1"/>
              <a:t>charakteristik</a:t>
            </a:r>
            <a:r>
              <a:rPr lang="en-US" dirty="0"/>
              <a:t> CC.</a:t>
            </a:r>
          </a:p>
          <a:p>
            <a:r>
              <a:rPr lang="en-US" b="1" dirty="0" err="1"/>
              <a:t>Privátní</a:t>
            </a:r>
            <a:r>
              <a:rPr lang="en-US" b="1" dirty="0"/>
              <a:t> cloud </a:t>
            </a:r>
            <a:r>
              <a:rPr lang="en-US" dirty="0" err="1"/>
              <a:t>představuje</a:t>
            </a:r>
            <a:r>
              <a:rPr lang="en-US" dirty="0"/>
              <a:t> </a:t>
            </a:r>
            <a:r>
              <a:rPr lang="en-US" dirty="0" err="1"/>
              <a:t>situaci</a:t>
            </a:r>
            <a:r>
              <a:rPr lang="en-US" dirty="0"/>
              <a:t>, </a:t>
            </a:r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organizace</a:t>
            </a:r>
            <a:r>
              <a:rPr lang="en-US" dirty="0"/>
              <a:t> </a:t>
            </a:r>
            <a:r>
              <a:rPr lang="en-US" dirty="0" err="1"/>
              <a:t>vybudovala</a:t>
            </a:r>
            <a:r>
              <a:rPr lang="en-US" dirty="0"/>
              <a:t> </a:t>
            </a:r>
            <a:r>
              <a:rPr lang="en-US" dirty="0" err="1"/>
              <a:t>svůj</a:t>
            </a:r>
            <a:r>
              <a:rPr lang="en-US" dirty="0"/>
              <a:t> </a:t>
            </a:r>
            <a:r>
              <a:rPr lang="en-US" dirty="0" err="1"/>
              <a:t>informační</a:t>
            </a:r>
            <a:r>
              <a:rPr lang="en-US" dirty="0"/>
              <a:t> </a:t>
            </a:r>
            <a:r>
              <a:rPr lang="en-US" dirty="0" err="1"/>
              <a:t>systém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splňuje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 CC. </a:t>
            </a:r>
            <a:r>
              <a:rPr lang="en-US" dirty="0" err="1"/>
              <a:t>Následně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poskytuje</a:t>
            </a:r>
            <a:r>
              <a:rPr lang="en-US" dirty="0"/>
              <a:t> </a:t>
            </a:r>
            <a:r>
              <a:rPr lang="en-US" dirty="0" err="1"/>
              <a:t>sobě</a:t>
            </a:r>
            <a:r>
              <a:rPr lang="en-US" dirty="0"/>
              <a:t>, </a:t>
            </a:r>
            <a:r>
              <a:rPr lang="en-US" dirty="0" err="1"/>
              <a:t>respektive</a:t>
            </a:r>
            <a:r>
              <a:rPr lang="en-US" dirty="0"/>
              <a:t> </a:t>
            </a:r>
            <a:r>
              <a:rPr lang="en-US" dirty="0" err="1"/>
              <a:t>svým</a:t>
            </a:r>
            <a:r>
              <a:rPr lang="en-US" dirty="0"/>
              <a:t> </a:t>
            </a:r>
            <a:r>
              <a:rPr lang="en-US" dirty="0" err="1"/>
              <a:t>organizačním</a:t>
            </a:r>
            <a:r>
              <a:rPr lang="en-US" dirty="0"/>
              <a:t> </a:t>
            </a:r>
            <a:r>
              <a:rPr lang="en-US" dirty="0" err="1"/>
              <a:t>jednotkám</a:t>
            </a:r>
            <a:r>
              <a:rPr lang="en-US" dirty="0"/>
              <a:t>, </a:t>
            </a:r>
            <a:r>
              <a:rPr lang="en-US" dirty="0" err="1"/>
              <a:t>služby</a:t>
            </a:r>
            <a:r>
              <a:rPr lang="en-US" dirty="0"/>
              <a:t> v </a:t>
            </a:r>
            <a:r>
              <a:rPr lang="en-US" dirty="0" err="1"/>
              <a:t>některém</a:t>
            </a:r>
            <a:r>
              <a:rPr lang="en-US" dirty="0"/>
              <a:t> z </a:t>
            </a:r>
            <a:r>
              <a:rPr lang="en-US" dirty="0" err="1"/>
              <a:t>výše</a:t>
            </a:r>
            <a:r>
              <a:rPr lang="en-US" dirty="0"/>
              <a:t> </a:t>
            </a:r>
            <a:r>
              <a:rPr lang="en-US" dirty="0" err="1"/>
              <a:t>uvedených</a:t>
            </a:r>
            <a:r>
              <a:rPr lang="en-US" dirty="0"/>
              <a:t> </a:t>
            </a:r>
            <a:r>
              <a:rPr lang="en-US" dirty="0" err="1"/>
              <a:t>modelů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vyžádání</a:t>
            </a:r>
            <a:r>
              <a:rPr lang="en-US" dirty="0"/>
              <a:t>.</a:t>
            </a:r>
          </a:p>
          <a:p>
            <a:r>
              <a:rPr lang="en-US" b="1" dirty="0" err="1"/>
              <a:t>Komunitní</a:t>
            </a:r>
            <a:r>
              <a:rPr lang="en-US" b="1" dirty="0"/>
              <a:t> cloud </a:t>
            </a:r>
            <a:r>
              <a:rPr lang="en-US" dirty="0" err="1"/>
              <a:t>představuje</a:t>
            </a:r>
            <a:r>
              <a:rPr lang="en-US" dirty="0"/>
              <a:t> model, </a:t>
            </a:r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skupina</a:t>
            </a:r>
            <a:r>
              <a:rPr lang="en-US" dirty="0"/>
              <a:t> </a:t>
            </a:r>
            <a:r>
              <a:rPr lang="en-US" dirty="0" err="1"/>
              <a:t>společností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komunita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sk-SK" dirty="0"/>
              <a:t>o</a:t>
            </a:r>
            <a:r>
              <a:rPr lang="en-US" dirty="0" err="1"/>
              <a:t>lečné</a:t>
            </a:r>
            <a:r>
              <a:rPr lang="en-US" dirty="0"/>
              <a:t> </a:t>
            </a:r>
            <a:r>
              <a:rPr lang="en-US" dirty="0" err="1"/>
              <a:t>zájmy</a:t>
            </a:r>
            <a:r>
              <a:rPr lang="en-US" dirty="0"/>
              <a:t>, </a:t>
            </a:r>
            <a:r>
              <a:rPr lang="en-US" dirty="0" err="1"/>
              <a:t>cíle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pravidla</a:t>
            </a:r>
            <a:r>
              <a:rPr lang="en-US" dirty="0"/>
              <a:t> </a:t>
            </a:r>
            <a:r>
              <a:rPr lang="en-US" dirty="0" err="1"/>
              <a:t>atd</a:t>
            </a:r>
            <a:r>
              <a:rPr lang="en-US" dirty="0"/>
              <a:t>., </a:t>
            </a:r>
            <a:r>
              <a:rPr lang="en-US" dirty="0" err="1"/>
              <a:t>vybudovala</a:t>
            </a:r>
            <a:r>
              <a:rPr lang="en-US" dirty="0"/>
              <a:t> </a:t>
            </a:r>
            <a:r>
              <a:rPr lang="en-US" dirty="0" err="1"/>
              <a:t>vhodné</a:t>
            </a:r>
            <a:r>
              <a:rPr lang="en-US" dirty="0"/>
              <a:t> IT </a:t>
            </a:r>
            <a:r>
              <a:rPr lang="en-US" dirty="0" err="1"/>
              <a:t>prostředí</a:t>
            </a:r>
            <a:r>
              <a:rPr lang="en-US" dirty="0"/>
              <a:t> </a:t>
            </a:r>
            <a:r>
              <a:rPr lang="en-US" dirty="0" err="1"/>
              <a:t>splňující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 CC a </a:t>
            </a:r>
            <a:r>
              <a:rPr lang="en-US" dirty="0" err="1"/>
              <a:t>následně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organizace</a:t>
            </a:r>
            <a:r>
              <a:rPr lang="en-US" dirty="0"/>
              <a:t> toto </a:t>
            </a:r>
            <a:r>
              <a:rPr lang="en-US" dirty="0" err="1"/>
              <a:t>prostředí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vyžádání</a:t>
            </a:r>
            <a:r>
              <a:rPr lang="en-US" dirty="0"/>
              <a:t> </a:t>
            </a:r>
            <a:r>
              <a:rPr lang="en-US" dirty="0" err="1"/>
              <a:t>využívají</a:t>
            </a:r>
            <a:r>
              <a:rPr lang="en-US" dirty="0"/>
              <a:t>.</a:t>
            </a:r>
          </a:p>
          <a:p>
            <a:r>
              <a:rPr lang="en-US" b="1" dirty="0" err="1"/>
              <a:t>Hybridní</a:t>
            </a:r>
            <a:r>
              <a:rPr lang="en-US" b="1" dirty="0"/>
              <a:t> cloud </a:t>
            </a:r>
            <a:r>
              <a:rPr lang="en-US" dirty="0" err="1"/>
              <a:t>představuje</a:t>
            </a:r>
            <a:r>
              <a:rPr lang="en-US" dirty="0"/>
              <a:t> model,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kterém</a:t>
            </a:r>
            <a:r>
              <a:rPr lang="en-US" dirty="0"/>
              <a:t> je </a:t>
            </a:r>
            <a:r>
              <a:rPr lang="en-US" dirty="0" err="1"/>
              <a:t>několik</a:t>
            </a:r>
            <a:r>
              <a:rPr lang="en-US" dirty="0"/>
              <a:t> </a:t>
            </a:r>
            <a:r>
              <a:rPr lang="en-US" dirty="0" err="1"/>
              <a:t>cloudů</a:t>
            </a:r>
            <a:r>
              <a:rPr lang="en-US" dirty="0"/>
              <a:t> </a:t>
            </a:r>
            <a:r>
              <a:rPr lang="en-US" dirty="0" err="1"/>
              <a:t>vzájemně</a:t>
            </a:r>
            <a:r>
              <a:rPr lang="en-US" dirty="0"/>
              <a:t> </a:t>
            </a:r>
            <a:r>
              <a:rPr lang="en-US" dirty="0" err="1"/>
              <a:t>propojeno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je </a:t>
            </a:r>
            <a:r>
              <a:rPr lang="en-US" dirty="0" err="1"/>
              <a:t>zajištěna</a:t>
            </a:r>
            <a:r>
              <a:rPr lang="en-US" dirty="0"/>
              <a:t> </a:t>
            </a:r>
            <a:r>
              <a:rPr lang="en-US" dirty="0" err="1"/>
              <a:t>přenositelnost</a:t>
            </a:r>
            <a:r>
              <a:rPr lang="en-US" dirty="0"/>
              <a:t> (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aplikací</a:t>
            </a:r>
            <a:r>
              <a:rPr lang="en-US" dirty="0"/>
              <a:t>) </a:t>
            </a:r>
            <a:r>
              <a:rPr lang="en-US" dirty="0" err="1"/>
              <a:t>mezi</a:t>
            </a:r>
            <a:r>
              <a:rPr lang="en-US" dirty="0"/>
              <a:t> cloudy a 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dosaženo</a:t>
            </a:r>
            <a:r>
              <a:rPr lang="en-US" dirty="0"/>
              <a:t> </a:t>
            </a:r>
            <a:r>
              <a:rPr lang="en-US" dirty="0" err="1"/>
              <a:t>efektivního</a:t>
            </a:r>
            <a:r>
              <a:rPr lang="en-US" dirty="0"/>
              <a:t> </a:t>
            </a:r>
            <a:r>
              <a:rPr lang="en-US" dirty="0" err="1"/>
              <a:t>využití</a:t>
            </a:r>
            <a:r>
              <a:rPr lang="en-US" dirty="0"/>
              <a:t> </a:t>
            </a:r>
            <a:r>
              <a:rPr lang="en-US" dirty="0" err="1"/>
              <a:t>prostředků</a:t>
            </a:r>
            <a:r>
              <a:rPr lang="en-US" dirty="0"/>
              <a:t> </a:t>
            </a:r>
            <a:r>
              <a:rPr lang="en-US" dirty="0" err="1"/>
              <a:t>vyvažováním</a:t>
            </a:r>
            <a:r>
              <a:rPr lang="en-US" dirty="0"/>
              <a:t> </a:t>
            </a:r>
            <a:r>
              <a:rPr lang="en-US" dirty="0" err="1"/>
              <a:t>zátěže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3E0B6B-43BC-4EB8-B36D-67F142F9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DBB80FE-10EB-4C13-835D-ECC663283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17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Kap.1 Podniková informatika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Pojmy informatika,</a:t>
            </a:r>
          </a:p>
          <a:p>
            <a:pPr lvl="2"/>
            <a:r>
              <a:rPr lang="pl-PL" dirty="0"/>
              <a:t> informace,</a:t>
            </a:r>
          </a:p>
          <a:p>
            <a:pPr lvl="2"/>
            <a:r>
              <a:rPr lang="pl-PL" dirty="0"/>
              <a:t> systém,</a:t>
            </a:r>
          </a:p>
          <a:p>
            <a:pPr lvl="2"/>
            <a:r>
              <a:rPr lang="pl-PL" dirty="0"/>
              <a:t> organizace, </a:t>
            </a:r>
          </a:p>
          <a:p>
            <a:pPr lvl="2"/>
            <a:r>
              <a:rPr lang="pl-PL" dirty="0"/>
              <a:t> řízení,</a:t>
            </a:r>
          </a:p>
          <a:p>
            <a:pPr lvl="2"/>
            <a:r>
              <a:rPr lang="pl-PL" dirty="0"/>
              <a:t> podnik,</a:t>
            </a:r>
          </a:p>
          <a:p>
            <a:pPr lvl="2"/>
            <a:r>
              <a:rPr lang="pl-PL" dirty="0"/>
              <a:t> technologie,</a:t>
            </a:r>
          </a:p>
          <a:p>
            <a:pPr lvl="2"/>
            <a:r>
              <a:rPr lang="pl-PL" dirty="0"/>
              <a:t> procesy</a:t>
            </a:r>
          </a:p>
          <a:p>
            <a:pPr lvl="2"/>
            <a:r>
              <a:rPr lang="cs-CZ" dirty="0"/>
              <a:t>informační systém </a:t>
            </a:r>
          </a:p>
          <a:p>
            <a:r>
              <a:rPr lang="cs-CZ" dirty="0"/>
              <a:t>představují východiska vymezení podnikové informatiky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5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I</a:t>
            </a:r>
            <a:r>
              <a:rPr lang="en-US" dirty="0" err="1"/>
              <a:t>nternet</a:t>
            </a:r>
            <a:r>
              <a:rPr lang="en-US" dirty="0"/>
              <a:t> </a:t>
            </a:r>
            <a:r>
              <a:rPr lang="en-US" dirty="0" err="1"/>
              <a:t>věcí</a:t>
            </a:r>
            <a:r>
              <a:rPr lang="en-US" dirty="0"/>
              <a:t> </a:t>
            </a:r>
            <a:r>
              <a:rPr lang="sk-SK" dirty="0"/>
              <a:t/>
            </a:r>
            <a:br>
              <a:rPr lang="sk-SK" dirty="0"/>
            </a:br>
            <a:r>
              <a:rPr lang="en-US" dirty="0"/>
              <a:t>(the internet of things, IoT).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Internet věcí je síť fyzických objektů, které jsou vybaveny vestavěnými technologiemi komunikace, tj. schopností zachytit své vnitřní stavy a poskytovat tyto informace svému okolí</a:t>
            </a:r>
          </a:p>
          <a:p>
            <a:r>
              <a:rPr lang="cs-CZ" dirty="0"/>
              <a:t>Bezpečnostní výzva </a:t>
            </a:r>
            <a:r>
              <a:rPr lang="cs-CZ" dirty="0" err="1"/>
              <a:t>IoT</a:t>
            </a:r>
            <a:r>
              <a:rPr lang="cs-CZ" dirty="0"/>
              <a:t> : </a:t>
            </a:r>
          </a:p>
          <a:p>
            <a:r>
              <a:rPr lang="cs-CZ" sz="1600" dirty="0">
                <a:hlinkClick r:id="rId2"/>
              </a:rPr>
              <a:t>https://dennikn.sk/2266059/heker-na-dialku-takmer-otravil-zdroj-vody-amerike-hrozi-kyberneticky-11-september-varuje-expert/?ref=list</a:t>
            </a:r>
            <a:endParaRPr lang="cs-CZ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44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Informatika, informace, systém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Vznik a rozvoj informatiky byl a je ovlivněn především kybernetikou a systémovou vědou. </a:t>
            </a:r>
          </a:p>
          <a:p>
            <a:r>
              <a:rPr lang="cs-CZ" sz="1800" b="1" dirty="0"/>
              <a:t>Kybernetika </a:t>
            </a:r>
            <a:r>
              <a:rPr lang="cs-CZ" sz="1800" dirty="0"/>
              <a:t>byla základem pro vznik počítačů  (</a:t>
            </a:r>
            <a:r>
              <a:rPr lang="cs-CZ" sz="1800" dirty="0" err="1"/>
              <a:t>Wiener</a:t>
            </a:r>
            <a:r>
              <a:rPr lang="cs-CZ" sz="1800" dirty="0"/>
              <a:t>)</a:t>
            </a:r>
          </a:p>
          <a:p>
            <a:r>
              <a:rPr lang="cs-CZ" sz="1800" dirty="0" err="1"/>
              <a:t>Mezivojnová</a:t>
            </a:r>
            <a:r>
              <a:rPr lang="cs-CZ" sz="1800" dirty="0"/>
              <a:t> generace myslitelů</a:t>
            </a:r>
          </a:p>
          <a:p>
            <a:pPr lvl="1"/>
            <a:r>
              <a:rPr lang="cs-CZ" sz="1800" dirty="0"/>
              <a:t>Allan </a:t>
            </a:r>
            <a:r>
              <a:rPr lang="cs-CZ" sz="1800" dirty="0" err="1"/>
              <a:t>Turing</a:t>
            </a:r>
            <a:r>
              <a:rPr lang="cs-CZ" sz="1800" dirty="0"/>
              <a:t> – GB, zásluha na prolomení šifry ENIGMA  v II. www – samovražda </a:t>
            </a:r>
            <a:r>
              <a:rPr lang="cs-CZ" sz="1800" dirty="0" err="1"/>
              <a:t>gaya</a:t>
            </a:r>
            <a:r>
              <a:rPr lang="cs-CZ" sz="1800" dirty="0"/>
              <a:t>  </a:t>
            </a:r>
            <a:r>
              <a:rPr lang="cs-CZ" sz="1800" dirty="0">
                <a:solidFill>
                  <a:srgbClr val="00B050"/>
                </a:solidFill>
              </a:rPr>
              <a:t>-- </a:t>
            </a:r>
            <a:r>
              <a:rPr lang="cs-CZ" sz="1800" dirty="0" smtClean="0">
                <a:solidFill>
                  <a:srgbClr val="00B050"/>
                </a:solidFill>
              </a:rPr>
              <a:t>wikipedie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>
                <a:solidFill>
                  <a:srgbClr val="00B050"/>
                </a:solidFill>
                <a:hlinkClick r:id="rId2"/>
              </a:rPr>
              <a:t>https://</a:t>
            </a:r>
            <a:r>
              <a:rPr lang="en-US" sz="1800" dirty="0" smtClean="0">
                <a:solidFill>
                  <a:srgbClr val="00B050"/>
                </a:solidFill>
                <a:hlinkClick r:id="rId2"/>
              </a:rPr>
              <a:t>en.wikipedia.org/wiki/Alan_Turing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1"/>
            <a:r>
              <a:rPr lang="cs-CZ" sz="1800" dirty="0">
                <a:solidFill>
                  <a:srgbClr val="00B050"/>
                </a:solidFill>
                <a:hlinkClick r:id="rId3"/>
              </a:rPr>
              <a:t>https://</a:t>
            </a:r>
            <a:r>
              <a:rPr lang="cs-CZ" sz="1800" dirty="0" smtClean="0">
                <a:solidFill>
                  <a:srgbClr val="00B050"/>
                </a:solidFill>
                <a:hlinkClick r:id="rId3"/>
              </a:rPr>
              <a:t>en.wikipedia.org/wiki/Bombe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1"/>
            <a:r>
              <a:rPr lang="cs-CZ" sz="1800" dirty="0">
                <a:solidFill>
                  <a:srgbClr val="00B050"/>
                </a:solidFill>
                <a:hlinkClick r:id="rId4"/>
              </a:rPr>
              <a:t>https://</a:t>
            </a:r>
            <a:r>
              <a:rPr lang="cs-CZ" sz="1800" dirty="0" smtClean="0">
                <a:solidFill>
                  <a:srgbClr val="00B050"/>
                </a:solidFill>
                <a:hlinkClick r:id="rId4"/>
              </a:rPr>
              <a:t>en.wikipedia.org/wiki/Enigma_machine</a:t>
            </a:r>
            <a:endParaRPr lang="cs-CZ" sz="1800" dirty="0">
              <a:solidFill>
                <a:srgbClr val="00B050"/>
              </a:solidFill>
            </a:endParaRPr>
          </a:p>
          <a:p>
            <a:pPr lvl="1"/>
            <a:r>
              <a:rPr lang="cs-CZ" sz="1800" dirty="0"/>
              <a:t>John von Neumann – USA, otec počítačové </a:t>
            </a:r>
            <a:r>
              <a:rPr lang="cs-CZ" sz="1800" dirty="0" smtClean="0"/>
              <a:t>architektury</a:t>
            </a:r>
            <a:endParaRPr lang="en-US" sz="1800" dirty="0" smtClean="0"/>
          </a:p>
          <a:p>
            <a:pPr lvl="1"/>
            <a:r>
              <a:rPr lang="cs-CZ" sz="1800" dirty="0">
                <a:hlinkClick r:id="rId5"/>
              </a:rPr>
              <a:t>https</a:t>
            </a:r>
            <a:r>
              <a:rPr lang="cs-CZ" sz="1800">
                <a:hlinkClick r:id="rId5"/>
              </a:rPr>
              <a:t>://</a:t>
            </a:r>
            <a:r>
              <a:rPr lang="cs-CZ" sz="1800" smtClean="0">
                <a:hlinkClick r:id="rId5"/>
              </a:rPr>
              <a:t>en.wikipedia.org/wiki/John_von_Neumann</a:t>
            </a:r>
            <a:endParaRPr lang="cs-CZ" sz="1800" dirty="0"/>
          </a:p>
          <a:p>
            <a:pPr lvl="1"/>
            <a:r>
              <a:rPr lang="cs-CZ" sz="1800" dirty="0"/>
              <a:t>Claude </a:t>
            </a:r>
            <a:r>
              <a:rPr lang="cs-CZ" sz="1800" dirty="0" err="1"/>
              <a:t>Shanon</a:t>
            </a:r>
            <a:r>
              <a:rPr lang="cs-CZ" sz="1800" dirty="0"/>
              <a:t> – USA, diplomová práce s největším praktickým přínosem (kalkulačka s binárními </a:t>
            </a:r>
            <a:r>
              <a:rPr lang="cs-CZ" sz="1800" dirty="0" err="1"/>
              <a:t>číslami</a:t>
            </a:r>
            <a:r>
              <a:rPr lang="cs-CZ" sz="1800" dirty="0" smtClean="0"/>
              <a:t>)</a:t>
            </a:r>
            <a:endParaRPr lang="en-US" sz="1800" dirty="0" smtClean="0"/>
          </a:p>
          <a:p>
            <a:pPr lvl="1"/>
            <a:r>
              <a:rPr lang="cs-CZ" sz="1800" dirty="0">
                <a:hlinkClick r:id="rId6"/>
              </a:rPr>
              <a:t>https://</a:t>
            </a:r>
            <a:r>
              <a:rPr lang="cs-CZ" sz="1800" dirty="0" smtClean="0">
                <a:hlinkClick r:id="rId6"/>
              </a:rPr>
              <a:t>en.wikipedia.org/wiki/Claude_Shannon</a:t>
            </a:r>
            <a:endParaRPr lang="cs-CZ" sz="1800" dirty="0"/>
          </a:p>
          <a:p>
            <a:pPr lvl="1"/>
            <a:r>
              <a:rPr lang="cs-CZ" sz="1800" dirty="0">
                <a:solidFill>
                  <a:srgbClr val="00B050"/>
                </a:solidFill>
              </a:rPr>
              <a:t> </a:t>
            </a:r>
            <a:r>
              <a:rPr lang="cs-CZ" sz="180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cs-CZ" sz="1800" dirty="0">
                <a:solidFill>
                  <a:srgbClr val="00B050"/>
                </a:solidFill>
              </a:rPr>
              <a:t> ukázka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cs-CZ" sz="1800" dirty="0">
                <a:solidFill>
                  <a:srgbClr val="00B050"/>
                </a:solidFill>
              </a:rPr>
              <a:t>studentům </a:t>
            </a:r>
            <a:r>
              <a:rPr lang="en-US" sz="1800" dirty="0">
                <a:solidFill>
                  <a:srgbClr val="00B050"/>
                </a:solidFill>
              </a:rPr>
              <a:t>program </a:t>
            </a:r>
            <a:r>
              <a:rPr lang="en-US" sz="1800" dirty="0" err="1">
                <a:solidFill>
                  <a:srgbClr val="00B050"/>
                </a:solidFill>
              </a:rPr>
              <a:t>kalkul</a:t>
            </a:r>
            <a:r>
              <a:rPr lang="cs-CZ" sz="1800" dirty="0" err="1">
                <a:solidFill>
                  <a:srgbClr val="00B050"/>
                </a:solidFill>
              </a:rPr>
              <a:t>ačka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cs-CZ" sz="1800" dirty="0">
                <a:solidFill>
                  <a:srgbClr val="00B050"/>
                </a:solidFill>
              </a:rPr>
              <a:t>v PC (význam nuly a pozičního číselného systému, bity, bajty, </a:t>
            </a:r>
            <a:r>
              <a:rPr lang="cs-CZ" sz="1800" dirty="0" err="1">
                <a:solidFill>
                  <a:srgbClr val="00B050"/>
                </a:solidFill>
              </a:rPr>
              <a:t>nible</a:t>
            </a:r>
            <a:r>
              <a:rPr lang="cs-CZ" sz="1800" dirty="0">
                <a:solidFill>
                  <a:srgbClr val="00B050"/>
                </a:solidFill>
              </a:rPr>
              <a:t> = reprezentace čísel v PC) 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8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Informatika, informace, systém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Systémová věda </a:t>
            </a:r>
            <a:r>
              <a:rPr lang="cs-CZ" sz="2400" dirty="0"/>
              <a:t>přispěla k celostnímu pojetí řízení podniku a s ním spojených informatických procesů, kde se využívá zejména systémová analýza a systémové inženýrství</a:t>
            </a:r>
          </a:p>
          <a:p>
            <a:r>
              <a:rPr lang="cs-CZ" sz="2400" b="1" dirty="0"/>
              <a:t>Systémová analýza</a:t>
            </a:r>
            <a:r>
              <a:rPr lang="cs-CZ" sz="2400" dirty="0"/>
              <a:t> (zjednodušeně) se zaměřuje na porozumění problémům řízení organizace a jejich modelování</a:t>
            </a:r>
          </a:p>
          <a:p>
            <a:r>
              <a:rPr lang="cs-CZ" sz="2400" b="1" dirty="0"/>
              <a:t>Systémové inženýrství</a:t>
            </a:r>
            <a:r>
              <a:rPr lang="cs-CZ" sz="2400" dirty="0"/>
              <a:t> se potom orientuje na postupy návrhu a tvorbu rozsáhlých systémů.</a:t>
            </a:r>
          </a:p>
          <a:p>
            <a:r>
              <a:rPr lang="cs-CZ" sz="2400" b="1" dirty="0">
                <a:solidFill>
                  <a:srgbClr val="0070C0"/>
                </a:solidFill>
                <a:highlight>
                  <a:srgbClr val="FFFF00"/>
                </a:highlight>
              </a:rPr>
              <a:t>Informatiku </a:t>
            </a:r>
            <a:r>
              <a:rPr lang="cs-CZ" sz="2400" dirty="0">
                <a:solidFill>
                  <a:srgbClr val="0070C0"/>
                </a:solidFill>
                <a:highlight>
                  <a:srgbClr val="FFFF00"/>
                </a:highlight>
              </a:rPr>
              <a:t>zde budeme v kontextu uvedených vědních disciplín chápat jako vědu, která se </a:t>
            </a:r>
            <a:r>
              <a:rPr lang="cs-CZ" sz="2400" b="1" dirty="0">
                <a:solidFill>
                  <a:srgbClr val="0070C0"/>
                </a:solidFill>
                <a:highlight>
                  <a:srgbClr val="FFFF00"/>
                </a:highlight>
              </a:rPr>
              <a:t>zabývá vyjádřením, zpracováním a přenášením informací v určitém systému</a:t>
            </a:r>
          </a:p>
          <a:p>
            <a:endParaRPr lang="cs-CZ" sz="24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9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Informatika, informace, systém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 tomto textu budeme využívat vymezení pojmu informace Norbertem </a:t>
            </a:r>
            <a:r>
              <a:rPr lang="cs-CZ" dirty="0" err="1"/>
              <a:t>Wienerem</a:t>
            </a:r>
            <a:r>
              <a:rPr lang="cs-CZ" dirty="0"/>
              <a:t> z roku 1976.</a:t>
            </a:r>
          </a:p>
          <a:p>
            <a:r>
              <a:rPr lang="cs-CZ" b="1" dirty="0">
                <a:solidFill>
                  <a:srgbClr val="0070C0"/>
                </a:solidFill>
              </a:rPr>
              <a:t>Informace </a:t>
            </a:r>
            <a:r>
              <a:rPr lang="cs-CZ" dirty="0">
                <a:solidFill>
                  <a:srgbClr val="0070C0"/>
                </a:solidFill>
              </a:rPr>
              <a:t>je pojmenování pro obsah toho, co se vymění s vnějším světem, když se mu přizpůsobujeme a působíme na něj svým přizpůsobováním.</a:t>
            </a:r>
          </a:p>
          <a:p>
            <a:r>
              <a:rPr lang="cs-CZ" dirty="0"/>
              <a:t>V definici si lze všimnout minimálně dvou částí.</a:t>
            </a:r>
          </a:p>
          <a:p>
            <a:r>
              <a:rPr lang="cs-CZ" dirty="0"/>
              <a:t>Jedna se týká obsahu a druhá výměny tohoto obsahu.</a:t>
            </a:r>
          </a:p>
          <a:p>
            <a:pPr lvl="1"/>
            <a:r>
              <a:rPr lang="cs-CZ" b="1" dirty="0"/>
              <a:t>OBSAH: </a:t>
            </a:r>
            <a:r>
              <a:rPr lang="cs-CZ" dirty="0"/>
              <a:t>Základními stavebními kameny informace jsou </a:t>
            </a:r>
            <a:r>
              <a:rPr lang="cs-CZ" b="1" dirty="0"/>
              <a:t>znaky</a:t>
            </a:r>
            <a:r>
              <a:rPr lang="cs-CZ" dirty="0"/>
              <a:t> a „znak je něco (tj. věc/forma) zastupující něco jiného“ </a:t>
            </a:r>
          </a:p>
          <a:p>
            <a:pPr lvl="1"/>
            <a:r>
              <a:rPr lang="cs-CZ" b="1" dirty="0">
                <a:solidFill>
                  <a:schemeClr val="accent1"/>
                </a:solidFill>
              </a:rPr>
              <a:t>VÝMĚNA: </a:t>
            </a:r>
            <a:r>
              <a:rPr lang="cs-CZ" b="1" i="1" dirty="0">
                <a:solidFill>
                  <a:schemeClr val="accent1"/>
                </a:solidFill>
                <a:highlight>
                  <a:srgbClr val="FFFF00"/>
                </a:highlight>
              </a:rPr>
              <a:t>Výměna informace, tj. komunikace, je přenosem informace mezi minimálně dvěma účastníky prostřednictvím systému znaků. </a:t>
            </a:r>
            <a:r>
              <a:rPr lang="cs-CZ" dirty="0"/>
              <a:t>Zpravidla ji vyjadřujeme jako cestu: „zdroj ➝ vysílač ➝ signál ➝ kanál ➝ signál ➝ přijímač ➝ zpráva ➝ cíl</a:t>
            </a:r>
          </a:p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2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Informatika, informace, systém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>
                <a:solidFill>
                  <a:srgbClr val="0070C0"/>
                </a:solidFill>
              </a:rPr>
              <a:t>Komunikace je přenos informace </a:t>
            </a:r>
            <a:r>
              <a:rPr lang="cs-CZ" sz="1800" dirty="0">
                <a:solidFill>
                  <a:srgbClr val="0070C0"/>
                </a:solidFill>
              </a:rPr>
              <a:t>mezi minimálně dvěma účastníky prostřednictvím systému znaků.</a:t>
            </a:r>
          </a:p>
          <a:p>
            <a:r>
              <a:rPr lang="cs-CZ" sz="1800" dirty="0"/>
              <a:t>V komunikaci nelze obecně předpokládat, že příjemce je schopný interpretovat přijaté znaky. Proto je využíván vhodný </a:t>
            </a:r>
            <a:r>
              <a:rPr lang="cs-CZ" sz="1800" b="1" dirty="0"/>
              <a:t>kód. </a:t>
            </a:r>
          </a:p>
          <a:p>
            <a:r>
              <a:rPr lang="cs-CZ" sz="1800" b="1" dirty="0"/>
              <a:t>Kód chápeme jako systém, </a:t>
            </a:r>
            <a:r>
              <a:rPr lang="cs-CZ" sz="1800" dirty="0"/>
              <a:t>do kterého se převádí určitý signální systém anebo ten se převádí v jiný nebo se jím chápe i sám strukturovaný systém znaků</a:t>
            </a:r>
          </a:p>
          <a:p>
            <a:r>
              <a:rPr lang="cs-CZ" sz="1800" b="1" dirty="0"/>
              <a:t>Příklady kódu:</a:t>
            </a:r>
          </a:p>
          <a:p>
            <a:r>
              <a:rPr lang="cs-CZ" sz="1800" dirty="0"/>
              <a:t>-- vrčení a sklopení uší psa před útokem</a:t>
            </a:r>
          </a:p>
          <a:p>
            <a:r>
              <a:rPr lang="cs-CZ" sz="1800" dirty="0"/>
              <a:t>-- námořní vlajkový kód – standardizace</a:t>
            </a:r>
          </a:p>
          <a:p>
            <a:r>
              <a:rPr lang="cs-CZ" sz="1800" b="1" dirty="0"/>
              <a:t>-- QR kód </a:t>
            </a:r>
            <a:r>
              <a:rPr lang="cs-CZ" sz="1800" b="1" dirty="0">
                <a:solidFill>
                  <a:srgbClr val="00B050"/>
                </a:solidFill>
              </a:rPr>
              <a:t>-- wikipedie</a:t>
            </a:r>
          </a:p>
          <a:p>
            <a:r>
              <a:rPr lang="cs-CZ" sz="1800" b="1" dirty="0"/>
              <a:t>-- ASCII tabulka </a:t>
            </a:r>
            <a:r>
              <a:rPr lang="cs-CZ" sz="1800" b="1" dirty="0">
                <a:solidFill>
                  <a:srgbClr val="00B050"/>
                </a:solidFill>
              </a:rPr>
              <a:t>-- wikipedie</a:t>
            </a:r>
          </a:p>
          <a:p>
            <a:endParaRPr lang="cs-CZ" sz="18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0CF5-8073-4E39-98BA-D44C94ECF7E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2597</Words>
  <Application>Microsoft Office PowerPoint</Application>
  <PresentationFormat>Prezentácia na obrazovke (4:3)</PresentationFormat>
  <Paragraphs>321</Paragraphs>
  <Slides>50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50</vt:i4>
      </vt:variant>
    </vt:vector>
  </HeadingPairs>
  <TitlesOfParts>
    <vt:vector size="51" baseType="lpstr">
      <vt:lpstr>Motiv systému Office</vt:lpstr>
      <vt:lpstr>Řízení IS/ICT</vt:lpstr>
      <vt:lpstr>Prednášajúci </vt:lpstr>
      <vt:lpstr>Podmienky ukončenia predmetu </vt:lpstr>
      <vt:lpstr>Informační zdroje </vt:lpstr>
      <vt:lpstr>Kap.1 Podniková informatika</vt:lpstr>
      <vt:lpstr>Informatika, informace, systém</vt:lpstr>
      <vt:lpstr>Informatika, informace, systém</vt:lpstr>
      <vt:lpstr>Informatika, informace, systém</vt:lpstr>
      <vt:lpstr>Informatika, informace, systém</vt:lpstr>
      <vt:lpstr>Ukázka kódovaní znaků textu</vt:lpstr>
      <vt:lpstr>Ukázka ASCII TABULKA  American Standard Code for Information Interchange, 1960</vt:lpstr>
      <vt:lpstr>https://en.wikipedia.org/wiki/ASCII</vt:lpstr>
      <vt:lpstr>Informatika, informace, systém</vt:lpstr>
      <vt:lpstr>Informatika, informace, systém</vt:lpstr>
      <vt:lpstr>Prezentácia programu PowerPoint</vt:lpstr>
      <vt:lpstr>Systém </vt:lpstr>
      <vt:lpstr>Systém</vt:lpstr>
      <vt:lpstr>Systém</vt:lpstr>
      <vt:lpstr>UKÁZKA </vt:lpstr>
      <vt:lpstr>Řízení</vt:lpstr>
      <vt:lpstr>Podnik jako systém</vt:lpstr>
      <vt:lpstr>Prezentácia programu PowerPoint</vt:lpstr>
      <vt:lpstr>Procesy</vt:lpstr>
      <vt:lpstr>Prezentácia programu PowerPoint</vt:lpstr>
      <vt:lpstr>Podnikový informační systém</vt:lpstr>
      <vt:lpstr>Prvky podnikového informačního systému a vztah tohoto systému k podniku</vt:lpstr>
      <vt:lpstr>Podnikový informační systém</vt:lpstr>
      <vt:lpstr>Podnikový informační systém</vt:lpstr>
      <vt:lpstr>Podnikový informační systém</vt:lpstr>
      <vt:lpstr>Podnikový informační systém</vt:lpstr>
      <vt:lpstr>Podnikový informační systém</vt:lpstr>
      <vt:lpstr>Podnikový informační systém</vt:lpstr>
      <vt:lpstr>Podnikový informační systém</vt:lpstr>
      <vt:lpstr>Podniková informatika</vt:lpstr>
      <vt:lpstr>Kap.2 Informační technologie, technika a infrastruktura (ICT/IT)</vt:lpstr>
      <vt:lpstr>Kategorie IT produktů.</vt:lpstr>
      <vt:lpstr>Informační technologie – software</vt:lpstr>
      <vt:lpstr>Základní software</vt:lpstr>
      <vt:lpstr>Prezentácia programu PowerPoint</vt:lpstr>
      <vt:lpstr>Software podporující rozvoj informačního systému, vývoj ASW a řízení provozu informačního systému</vt:lpstr>
      <vt:lpstr>CASE nástroje - příklady</vt:lpstr>
      <vt:lpstr>CASE nástroje - příklady</vt:lpstr>
      <vt:lpstr>CASE nástroje - příklady</vt:lpstr>
      <vt:lpstr>Cloud computing</vt:lpstr>
      <vt:lpstr>Definice Cloud computing (CC)  </vt:lpstr>
      <vt:lpstr>Vymezení charakteristik cloud computingu</vt:lpstr>
      <vt:lpstr>Modely služeb cloud computingu</vt:lpstr>
      <vt:lpstr>Příklady cloudových služeb</vt:lpstr>
      <vt:lpstr>Modely nasazení cloudových služeb</vt:lpstr>
      <vt:lpstr>Internet věcí  (the internet of things, IoT).</vt:lpstr>
    </vt:vector>
  </TitlesOfParts>
  <Company>BIVŠ,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Pančík Juraj</dc:creator>
  <cp:lastModifiedBy>Juraj Pančík</cp:lastModifiedBy>
  <cp:revision>100</cp:revision>
  <dcterms:created xsi:type="dcterms:W3CDTF">2019-01-26T15:26:14Z</dcterms:created>
  <dcterms:modified xsi:type="dcterms:W3CDTF">2021-02-20T10:29:08Z</dcterms:modified>
</cp:coreProperties>
</file>